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23"/>
  </p:notesMasterIdLst>
  <p:handoutMasterIdLst>
    <p:handoutMasterId r:id="rId24"/>
  </p:handoutMasterIdLst>
  <p:sldIdLst>
    <p:sldId id="265" r:id="rId2"/>
    <p:sldId id="269" r:id="rId3"/>
    <p:sldId id="271" r:id="rId4"/>
    <p:sldId id="270" r:id="rId5"/>
    <p:sldId id="275" r:id="rId6"/>
    <p:sldId id="282" r:id="rId7"/>
    <p:sldId id="261" r:id="rId8"/>
    <p:sldId id="262" r:id="rId9"/>
    <p:sldId id="263" r:id="rId10"/>
    <p:sldId id="264" r:id="rId11"/>
    <p:sldId id="260" r:id="rId12"/>
    <p:sldId id="281" r:id="rId13"/>
    <p:sldId id="276" r:id="rId14"/>
    <p:sldId id="277" r:id="rId15"/>
    <p:sldId id="278" r:id="rId16"/>
    <p:sldId id="279" r:id="rId17"/>
    <p:sldId id="280" r:id="rId18"/>
    <p:sldId id="273" r:id="rId19"/>
    <p:sldId id="283" r:id="rId20"/>
    <p:sldId id="284" r:id="rId21"/>
    <p:sldId id="285" r:id="rId22"/>
  </p:sldIdLst>
  <p:sldSz cx="9144000" cy="5143500" type="screen16x9"/>
  <p:notesSz cx="6797675" cy="9926638"/>
  <p:defaultTextStyle>
    <a:defPPr>
      <a:defRPr lang="en-US"/>
    </a:defPPr>
    <a:lvl1pPr marL="0" algn="l" defTabSz="3428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48" algn="l" defTabSz="3428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697" algn="l" defTabSz="3428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545" algn="l" defTabSz="3428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394" algn="l" defTabSz="3428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242" algn="l" defTabSz="3428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091" algn="l" defTabSz="3428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399939" algn="l" defTabSz="3428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788" algn="l" defTabSz="3428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34587" autoAdjust="0"/>
    <p:restoredTop sz="94660" autoAdjust="0"/>
  </p:normalViewPr>
  <p:slideViewPr>
    <p:cSldViewPr snapToGrid="0">
      <p:cViewPr>
        <p:scale>
          <a:sx n="160" d="100"/>
          <a:sy n="160" d="100"/>
        </p:scale>
        <p:origin x="-210" y="-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858B7-BF4F-4470-8BBE-C4733ADACD6E}" type="datetimeFigureOut">
              <a:rPr lang="nl-NL" smtClean="0"/>
              <a:t>5-6-2019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A4356-5F56-4275-9C0A-65B231758E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400732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4F557-D0AF-4F1E-BCC7-88F30AD7E206}" type="datetimeFigureOut">
              <a:rPr lang="nl-NL" smtClean="0"/>
              <a:t>5-6-2019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B23A52-03B5-4792-B1F1-A5FC906613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76321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68569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8" algn="l" defTabSz="68569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97" algn="l" defTabSz="68569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45" algn="l" defTabSz="68569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94" algn="l" defTabSz="68569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42" algn="l" defTabSz="68569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91" algn="l" defTabSz="68569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939" algn="l" defTabSz="68569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88" algn="l" defTabSz="68569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8807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4be0ee1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4be0ee1a_6_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84be0ee1a_6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84be0ee1a_6_5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84be0ee1a_6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84be0ee1a_6_69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 min]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kracht van ons team zit hem in de diversiteit en synergie. Dit zie je zowel terug in persoonlijkheden, als in ieders professionele achtergrond.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8807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17575" y="754063"/>
            <a:ext cx="4960938" cy="37211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20750" y="757238"/>
            <a:ext cx="4959350" cy="37211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79768" y="4715154"/>
            <a:ext cx="5438140" cy="230832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17575" y="754063"/>
            <a:ext cx="4960938" cy="37211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17575" y="754063"/>
            <a:ext cx="4960938" cy="37211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3313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493337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4064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48" indent="0" algn="ctr">
              <a:buNone/>
              <a:defRPr sz="1500"/>
            </a:lvl2pPr>
            <a:lvl3pPr marL="685697" indent="0" algn="ctr">
              <a:buNone/>
              <a:defRPr sz="1400"/>
            </a:lvl3pPr>
            <a:lvl4pPr marL="1028545" indent="0" algn="ctr">
              <a:buNone/>
              <a:defRPr sz="1200"/>
            </a:lvl4pPr>
            <a:lvl5pPr marL="1371394" indent="0" algn="ctr">
              <a:buNone/>
              <a:defRPr sz="1200"/>
            </a:lvl5pPr>
            <a:lvl6pPr marL="1714242" indent="0" algn="ctr">
              <a:buNone/>
              <a:defRPr sz="1200"/>
            </a:lvl6pPr>
            <a:lvl7pPr marL="2057091" indent="0" algn="ctr">
              <a:buNone/>
              <a:defRPr sz="1200"/>
            </a:lvl7pPr>
            <a:lvl8pPr marL="2399939" indent="0" algn="ctr">
              <a:buNone/>
              <a:defRPr sz="1200"/>
            </a:lvl8pPr>
            <a:lvl9pPr marL="2742788" indent="0" algn="ctr">
              <a:buNone/>
              <a:defRPr sz="12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27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76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4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6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54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3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24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09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993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7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47665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369219"/>
            <a:ext cx="3886200" cy="3263504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682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48" indent="0">
              <a:buNone/>
              <a:defRPr sz="1500" b="1"/>
            </a:lvl2pPr>
            <a:lvl3pPr marL="685697" indent="0">
              <a:buNone/>
              <a:defRPr sz="1400" b="1"/>
            </a:lvl3pPr>
            <a:lvl4pPr marL="1028545" indent="0">
              <a:buNone/>
              <a:defRPr sz="1200" b="1"/>
            </a:lvl4pPr>
            <a:lvl5pPr marL="1371394" indent="0">
              <a:buNone/>
              <a:defRPr sz="1200" b="1"/>
            </a:lvl5pPr>
            <a:lvl6pPr marL="1714242" indent="0">
              <a:buNone/>
              <a:defRPr sz="1200" b="1"/>
            </a:lvl6pPr>
            <a:lvl7pPr marL="2057091" indent="0">
              <a:buNone/>
              <a:defRPr sz="1200" b="1"/>
            </a:lvl7pPr>
            <a:lvl8pPr marL="2399939" indent="0">
              <a:buNone/>
              <a:defRPr sz="1200" b="1"/>
            </a:lvl8pPr>
            <a:lvl9pPr marL="2742788" indent="0">
              <a:buNone/>
              <a:defRPr sz="12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7"/>
            <a:ext cx="3868340" cy="2763441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48" indent="0">
              <a:buNone/>
              <a:defRPr sz="1500" b="1"/>
            </a:lvl2pPr>
            <a:lvl3pPr marL="685697" indent="0">
              <a:buNone/>
              <a:defRPr sz="1400" b="1"/>
            </a:lvl3pPr>
            <a:lvl4pPr marL="1028545" indent="0">
              <a:buNone/>
              <a:defRPr sz="1200" b="1"/>
            </a:lvl4pPr>
            <a:lvl5pPr marL="1371394" indent="0">
              <a:buNone/>
              <a:defRPr sz="1200" b="1"/>
            </a:lvl5pPr>
            <a:lvl6pPr marL="1714242" indent="0">
              <a:buNone/>
              <a:defRPr sz="1200" b="1"/>
            </a:lvl6pPr>
            <a:lvl7pPr marL="2057091" indent="0">
              <a:buNone/>
              <a:defRPr sz="1200" b="1"/>
            </a:lvl7pPr>
            <a:lvl8pPr marL="2399939" indent="0">
              <a:buNone/>
              <a:defRPr sz="1200" b="1"/>
            </a:lvl8pPr>
            <a:lvl9pPr marL="2742788" indent="0">
              <a:buNone/>
              <a:defRPr sz="12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7"/>
            <a:ext cx="3887391" cy="2763441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402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48" indent="0">
              <a:buNone/>
              <a:defRPr sz="1100"/>
            </a:lvl2pPr>
            <a:lvl3pPr marL="685697" indent="0">
              <a:buNone/>
              <a:defRPr sz="900"/>
            </a:lvl3pPr>
            <a:lvl4pPr marL="1028545" indent="0">
              <a:buNone/>
              <a:defRPr sz="800"/>
            </a:lvl4pPr>
            <a:lvl5pPr marL="1371394" indent="0">
              <a:buNone/>
              <a:defRPr sz="800"/>
            </a:lvl5pPr>
            <a:lvl6pPr marL="1714242" indent="0">
              <a:buNone/>
              <a:defRPr sz="800"/>
            </a:lvl6pPr>
            <a:lvl7pPr marL="2057091" indent="0">
              <a:buNone/>
              <a:defRPr sz="800"/>
            </a:lvl7pPr>
            <a:lvl8pPr marL="2399939" indent="0">
              <a:buNone/>
              <a:defRPr sz="800"/>
            </a:lvl8pPr>
            <a:lvl9pPr marL="2742788" indent="0">
              <a:buNone/>
              <a:defRPr sz="8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456426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48" indent="0">
              <a:buNone/>
              <a:defRPr sz="2100"/>
            </a:lvl2pPr>
            <a:lvl3pPr marL="685697" indent="0">
              <a:buNone/>
              <a:defRPr sz="1800"/>
            </a:lvl3pPr>
            <a:lvl4pPr marL="1028545" indent="0">
              <a:buNone/>
              <a:defRPr sz="1500"/>
            </a:lvl4pPr>
            <a:lvl5pPr marL="1371394" indent="0">
              <a:buNone/>
              <a:defRPr sz="1500"/>
            </a:lvl5pPr>
            <a:lvl6pPr marL="1714242" indent="0">
              <a:buNone/>
              <a:defRPr sz="1500"/>
            </a:lvl6pPr>
            <a:lvl7pPr marL="2057091" indent="0">
              <a:buNone/>
              <a:defRPr sz="1500"/>
            </a:lvl7pPr>
            <a:lvl8pPr marL="2399939" indent="0">
              <a:buNone/>
              <a:defRPr sz="1500"/>
            </a:lvl8pPr>
            <a:lvl9pPr marL="2742788" indent="0">
              <a:buNone/>
              <a:defRPr sz="15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48" indent="0">
              <a:buNone/>
              <a:defRPr sz="1100"/>
            </a:lvl2pPr>
            <a:lvl3pPr marL="685697" indent="0">
              <a:buNone/>
              <a:defRPr sz="900"/>
            </a:lvl3pPr>
            <a:lvl4pPr marL="1028545" indent="0">
              <a:buNone/>
              <a:defRPr sz="800"/>
            </a:lvl4pPr>
            <a:lvl5pPr marL="1371394" indent="0">
              <a:buNone/>
              <a:defRPr sz="800"/>
            </a:lvl5pPr>
            <a:lvl6pPr marL="1714242" indent="0">
              <a:buNone/>
              <a:defRPr sz="800"/>
            </a:lvl6pPr>
            <a:lvl7pPr marL="2057091" indent="0">
              <a:buNone/>
              <a:defRPr sz="800"/>
            </a:lvl7pPr>
            <a:lvl8pPr marL="2399939" indent="0">
              <a:buNone/>
              <a:defRPr sz="800"/>
            </a:lvl8pPr>
            <a:lvl9pPr marL="2742788" indent="0">
              <a:buNone/>
              <a:defRPr sz="8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402422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3042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70" tIns="34285" rIns="68570" bIns="34285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2958523"/>
          </a:xfrm>
          <a:prstGeom prst="rect">
            <a:avLst/>
          </a:prstGeom>
        </p:spPr>
        <p:txBody>
          <a:bodyPr vert="horz" lIns="68570" tIns="34285" rIns="68570" bIns="34285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5" name="object 3"/>
          <p:cNvSpPr/>
          <p:nvPr/>
        </p:nvSpPr>
        <p:spPr>
          <a:xfrm>
            <a:off x="133753" y="1847851"/>
            <a:ext cx="135735" cy="2139948"/>
          </a:xfrm>
          <a:custGeom>
            <a:avLst/>
            <a:gdLst/>
            <a:ahLst/>
            <a:cxnLst/>
            <a:rect l="l" t="t" r="r" b="b"/>
            <a:pathLst>
              <a:path w="298450" h="6911340">
                <a:moveTo>
                  <a:pt x="0" y="6910784"/>
                </a:moveTo>
                <a:lnTo>
                  <a:pt x="298420" y="6910784"/>
                </a:lnTo>
                <a:lnTo>
                  <a:pt x="298420" y="0"/>
                </a:lnTo>
                <a:lnTo>
                  <a:pt x="0" y="0"/>
                </a:lnTo>
                <a:lnTo>
                  <a:pt x="0" y="6910784"/>
                </a:lnTo>
                <a:close/>
              </a:path>
            </a:pathLst>
          </a:custGeom>
          <a:solidFill>
            <a:srgbClr val="FFB70B"/>
          </a:solidFill>
        </p:spPr>
        <p:txBody>
          <a:bodyPr wrap="square" lIns="0" tIns="0" rIns="0" bIns="0" rtlCol="0"/>
          <a:lstStyle/>
          <a:p>
            <a:endParaRPr sz="800"/>
          </a:p>
        </p:txBody>
      </p:sp>
    </p:spTree>
    <p:extLst>
      <p:ext uri="{BB962C8B-B14F-4D97-AF65-F5344CB8AC3E}">
        <p14:creationId xmlns:p14="http://schemas.microsoft.com/office/powerpoint/2010/main" val="301805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21" r:id="rId7"/>
    <p:sldLayoutId id="2147483722" r:id="rId8"/>
    <p:sldLayoutId id="2147483725" r:id="rId9"/>
    <p:sldLayoutId id="2147483726" r:id="rId10"/>
    <p:sldLayoutId id="2147483727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697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25" indent="-171425" algn="l" defTabSz="68569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273" indent="-171425" algn="l" defTabSz="68569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22" indent="-171425" algn="l" defTabSz="68569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970" indent="-171425" algn="l" defTabSz="68569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818" indent="-171425" algn="l" defTabSz="68569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667" indent="-171425" algn="l" defTabSz="68569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15" indent="-171425" algn="l" defTabSz="68569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364" indent="-171425" algn="l" defTabSz="68569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212" indent="-171425" algn="l" defTabSz="68569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9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48" algn="l" defTabSz="68569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97" algn="l" defTabSz="68569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45" algn="l" defTabSz="68569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94" algn="l" defTabSz="68569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42" algn="l" defTabSz="68569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91" algn="l" defTabSz="68569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39" algn="l" defTabSz="68569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88" algn="l" defTabSz="68569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www.google.nl/url?sa=i&amp;rct=j&amp;q=&amp;esrc=s&amp;source=images&amp;cd=&amp;cad=rja&amp;uact=8&amp;ved=2ahUKEwjM9MmgnuTaAhXOAewKHdcWAuIQjRx6BAgBEAU&amp;url=http://fitpointa2.com/events-promotions/challenge/&amp;psig=AOvVaw3_uB4-9ZvqdIj0-fDGZDe6&amp;ust=1525254579265191" TargetMode="External"/><Relationship Id="rId7" Type="http://schemas.openxmlformats.org/officeDocument/2006/relationships/hyperlink" Target="https://www.google.nl/url?sa=i&amp;rct=j&amp;q=&amp;esrc=s&amp;source=images&amp;cd=&amp;ved=2ahUKEwj8xrOQ7b7iAhWEKFAKHbIvAX0QjRx6BAgBEAU&amp;url=https://www.processexcellencenetwork.com/events-designthinkingasia/why-design-thinking&amp;psig=AOvVaw28w8UkaF5ZXIUYjLeDA1pU&amp;ust=155915444218067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jpeg"/><Relationship Id="rId5" Type="http://schemas.openxmlformats.org/officeDocument/2006/relationships/hyperlink" Target="https://www.google.nl/url?sa=i&amp;rct=j&amp;q=&amp;esrc=s&amp;source=images&amp;cd=&amp;ved=2ahUKEwjSlPOs677iAhVBaVAKHTdMAH8QjRx6BAgBEAU&amp;url=https://fr.123rf.com/photo_49388450_3d-people-homme-personne-avec-une-fl%C3%A8che-et-le-mot-avenir.html&amp;psig=AOvVaw2VHoRmZvXE13PEQ7VznvfU&amp;ust=1559153959037863" TargetMode="Externa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trecht.trouwplanner.online/" TargetMode="External"/><Relationship Id="rId2" Type="http://schemas.openxmlformats.org/officeDocument/2006/relationships/hyperlink" Target="http://utrecht.zaakonline.nl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GemeenteUtrecht" TargetMode="External"/><Relationship Id="rId4" Type="http://schemas.openxmlformats.org/officeDocument/2006/relationships/hyperlink" Target="https://docs.google.com/spreadsheets/d/1O2dNopReE59LAM55G_1nzlbl-SSgsCur3kTBE4UeNGE/edit?usp=sharing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emo.convenantgemeenten.nl/beschikbaarhei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demo.convenantgemeenten.nl/reserveri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www.google.nl/url?sa=i&amp;rct=j&amp;q=&amp;esrc=s&amp;source=images&amp;cd=&amp;ved=2ahUKEwiMg46lya3iAhWDKVAKHX7xCFEQjRx6BAgBEAU&amp;url=https://fr.depositphotos.com/44493657/stock-photo-color-post-its.html&amp;psig=AOvVaw0_E9M8lE01TLAu5TT1W4gu&amp;ust=1558560676223109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www.google.nl/url?sa=i&amp;rct=j&amp;q=&amp;esrc=s&amp;source=images&amp;cd=&amp;cad=rja&amp;uact=8&amp;ved=&amp;url=https://www.gemeentebanen.nl/overheden/gemeente-eindhoven&amp;psig=AOvVaw0Xa8l-PLzVWPGlTpg3KJDZ&amp;ust=1541627780613120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google.nl/url?sa=i&amp;rct=j&amp;q=&amp;esrc=s&amp;source=images&amp;cd=&amp;ved=2ahUKEwjL4fWP7L7iAhXDJFAKHaUDCpkQjRx6BAgBEAU&amp;url=https://nl.wikipedia.org/wiki/Wapen_van_Groningen_(stad)&amp;psig=AOvVaw3xwEf8AoXSOl08_g_ceX40&amp;ust=1559154188870178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9.jpeg"/><Relationship Id="rId10" Type="http://schemas.openxmlformats.org/officeDocument/2006/relationships/image" Target="../media/image13.png"/><Relationship Id="rId4" Type="http://schemas.openxmlformats.org/officeDocument/2006/relationships/image" Target="../media/image8.jpe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/>
          <p:nvPr/>
        </p:nvSpPr>
        <p:spPr>
          <a:xfrm>
            <a:off x="4429816" y="3141634"/>
            <a:ext cx="4428434" cy="1486431"/>
          </a:xfrm>
          <a:custGeom>
            <a:avLst/>
            <a:gdLst/>
            <a:ahLst/>
            <a:cxnLst/>
            <a:rect l="l" t="t" r="r" b="b"/>
            <a:pathLst>
              <a:path w="6282690" h="2513329">
                <a:moveTo>
                  <a:pt x="0" y="0"/>
                </a:moveTo>
                <a:lnTo>
                  <a:pt x="0" y="2513012"/>
                </a:lnTo>
                <a:lnTo>
                  <a:pt x="6282531" y="2198885"/>
                </a:lnTo>
                <a:lnTo>
                  <a:pt x="6282531" y="31412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800">
              <a:solidFill>
                <a:srgbClr val="CC0000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05023" y="3399982"/>
            <a:ext cx="3255778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5" algn="ctr"/>
            <a:r>
              <a:rPr lang="nl-NL" sz="1600" b="1" spc="7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Huwelijksplanner/trouwtool</a:t>
            </a:r>
            <a:endParaRPr lang="nl-NL" sz="1600" b="1" spc="7" dirty="0">
              <a:solidFill>
                <a:srgbClr val="FFFFFF"/>
              </a:solidFill>
              <a:latin typeface="Lucida Sans Unicode"/>
              <a:cs typeface="Lucida Sans Unicode"/>
            </a:endParaRPr>
          </a:p>
          <a:p>
            <a:pPr marL="5775" algn="ctr"/>
            <a:r>
              <a:rPr lang="nl-NL" sz="1600" b="1" spc="7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en </a:t>
            </a:r>
            <a:endParaRPr lang="nl-NL" sz="1600" b="1" spc="7" dirty="0">
              <a:solidFill>
                <a:srgbClr val="FFFFFF"/>
              </a:solidFill>
              <a:latin typeface="Lucida Sans Unicode"/>
              <a:cs typeface="Lucida Sans Unicode"/>
            </a:endParaRPr>
          </a:p>
          <a:p>
            <a:pPr marL="5775" algn="ctr"/>
            <a:r>
              <a:rPr lang="nl-NL" sz="1600" b="1" spc="7" dirty="0">
                <a:solidFill>
                  <a:srgbClr val="FFFFFF"/>
                </a:solidFill>
                <a:latin typeface="Lucida Sans Unicode"/>
                <a:cs typeface="Lucida Sans Unicode"/>
              </a:rPr>
              <a:t>Common </a:t>
            </a:r>
            <a:r>
              <a:rPr lang="nl-NL" sz="1600" b="1" spc="7" dirty="0" err="1">
                <a:solidFill>
                  <a:srgbClr val="FFFFFF"/>
                </a:solidFill>
                <a:latin typeface="Lucida Sans Unicode"/>
                <a:cs typeface="Lucida Sans Unicode"/>
              </a:rPr>
              <a:t>Ground</a:t>
            </a:r>
            <a:endParaRPr lang="nl-NL" sz="1600" b="1" spc="7" dirty="0">
              <a:solidFill>
                <a:srgbClr val="FFFFFF"/>
              </a:solidFill>
              <a:latin typeface="Lucida Sans Unicode"/>
              <a:cs typeface="Lucida Sans Unicode"/>
            </a:endParaRPr>
          </a:p>
          <a:p>
            <a:pPr marL="5775"/>
            <a:r>
              <a:rPr lang="nl-NL" sz="1600" b="1" spc="7" dirty="0">
                <a:solidFill>
                  <a:srgbClr val="FFFFFF"/>
                </a:solidFill>
                <a:latin typeface="Lucida Sans Unicode"/>
                <a:cs typeface="Lucida Sans Unicode"/>
              </a:rPr>
              <a:t>		</a:t>
            </a:r>
            <a:r>
              <a:rPr lang="nl-NL" sz="1600" b="1" spc="7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			29 </a:t>
            </a:r>
            <a:r>
              <a:rPr lang="nl-NL" sz="1600" b="1" spc="7" dirty="0">
                <a:solidFill>
                  <a:srgbClr val="FFFFFF"/>
                </a:solidFill>
                <a:latin typeface="Lucida Sans Unicode"/>
                <a:cs typeface="Lucida Sans Unicode"/>
              </a:rPr>
              <a:t>mei 2019</a:t>
            </a:r>
            <a:endParaRPr sz="1600" b="1" dirty="0">
              <a:latin typeface="Lucida Sans Unicode"/>
              <a:cs typeface="Lucida Sans Unicode"/>
            </a:endParaRPr>
          </a:p>
        </p:txBody>
      </p:sp>
      <p:sp>
        <p:nvSpPr>
          <p:cNvPr id="2" name="AutoShape 4" descr="Afbeeldingsresultaat voor haarlem gemeente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" name="AutoShape 6" descr="Afbeeldingsresultaat voor haarlem gemeente"/>
          <p:cNvSpPr>
            <a:spLocks noChangeAspect="1" noChangeArrowheads="1"/>
          </p:cNvSpPr>
          <p:nvPr/>
        </p:nvSpPr>
        <p:spPr bwMode="auto">
          <a:xfrm>
            <a:off x="152400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5" name="AutoShape 8" descr="Afbeeldingsresultaat voor haarlem gemeente"/>
          <p:cNvSpPr>
            <a:spLocks noChangeAspect="1" noChangeArrowheads="1"/>
          </p:cNvSpPr>
          <p:nvPr/>
        </p:nvSpPr>
        <p:spPr bwMode="auto">
          <a:xfrm>
            <a:off x="304800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10" descr="Afbeeldingsresultaat voor haarlem gemeente"/>
          <p:cNvSpPr>
            <a:spLocks noChangeAspect="1" noChangeArrowheads="1"/>
          </p:cNvSpPr>
          <p:nvPr/>
        </p:nvSpPr>
        <p:spPr bwMode="auto">
          <a:xfrm>
            <a:off x="457200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9" name="Picture 2" descr="Afbeeldingsresultaat voor challeng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20" y="583989"/>
            <a:ext cx="3210294" cy="183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erelateerde afbeeldi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385" y="516672"/>
            <a:ext cx="3411582" cy="255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8" descr="Afbeeldingsresultaat voor design thinking"/>
          <p:cNvSpPr>
            <a:spLocks noChangeAspect="1" noChangeArrowheads="1"/>
          </p:cNvSpPr>
          <p:nvPr/>
        </p:nvSpPr>
        <p:spPr bwMode="auto">
          <a:xfrm>
            <a:off x="635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1" name="AutoShape 10" descr="Afbeeldingsresultaat voor design thinking"/>
          <p:cNvSpPr>
            <a:spLocks noChangeAspect="1" noChangeArrowheads="1"/>
          </p:cNvSpPr>
          <p:nvPr/>
        </p:nvSpPr>
        <p:spPr bwMode="auto">
          <a:xfrm>
            <a:off x="2159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36" name="Picture 12" descr="Afbeeldingsresultaat voor design thinkin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674971"/>
            <a:ext cx="3204465" cy="145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28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Handige links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Componenten overzicht: </a:t>
            </a:r>
            <a:endParaRPr lang="nl-NL" dirty="0" smtClean="0"/>
          </a:p>
          <a:p>
            <a:pPr lvl="1"/>
            <a:r>
              <a:rPr lang="nl-NL" dirty="0" smtClean="0">
                <a:hlinkClick r:id="rId2"/>
              </a:rPr>
              <a:t>http</a:t>
            </a:r>
            <a:r>
              <a:rPr lang="nl-NL" dirty="0">
                <a:hlinkClick r:id="rId2"/>
              </a:rPr>
              <a:t>://utrecht.zaakonline.nl</a:t>
            </a:r>
            <a:r>
              <a:rPr lang="nl-NL" dirty="0" smtClean="0">
                <a:hlinkClick r:id="rId2"/>
              </a:rPr>
              <a:t>/</a:t>
            </a:r>
            <a:endParaRPr lang="nl-NL" dirty="0" smtClean="0"/>
          </a:p>
          <a:p>
            <a:r>
              <a:rPr lang="nl-NL" dirty="0"/>
              <a:t>Trouwplanner applicatie: </a:t>
            </a:r>
            <a:endParaRPr lang="nl-NL" dirty="0" smtClean="0"/>
          </a:p>
          <a:p>
            <a:pPr lvl="1"/>
            <a:r>
              <a:rPr lang="nl-NL" dirty="0" smtClean="0">
                <a:hlinkClick r:id="rId3"/>
              </a:rPr>
              <a:t>https</a:t>
            </a:r>
            <a:r>
              <a:rPr lang="nl-NL" dirty="0">
                <a:hlinkClick r:id="rId3"/>
              </a:rPr>
              <a:t>://utrecht.trouwplanner.online</a:t>
            </a:r>
            <a:r>
              <a:rPr lang="nl-NL" dirty="0" smtClean="0">
                <a:hlinkClick r:id="rId3"/>
              </a:rPr>
              <a:t>/</a:t>
            </a:r>
            <a:endParaRPr lang="nl-NL" dirty="0" smtClean="0"/>
          </a:p>
          <a:p>
            <a:r>
              <a:rPr lang="nl-NL" dirty="0" smtClean="0"/>
              <a:t>Status gereedheid componenten:</a:t>
            </a:r>
          </a:p>
          <a:p>
            <a:pPr lvl="1"/>
            <a:r>
              <a:rPr lang="nl-NL" dirty="0">
                <a:hlinkClick r:id="rId4"/>
              </a:rPr>
              <a:t>https://</a:t>
            </a:r>
            <a:r>
              <a:rPr lang="nl-NL" dirty="0" smtClean="0">
                <a:hlinkClick r:id="rId4"/>
              </a:rPr>
              <a:t>docs.google.com/spreadsheets/d/1O2dNopReE59LAM55G_1nzlbl-SSgsCur3kTBE4UeNGE/edit?usp=sharing</a:t>
            </a:r>
            <a:endParaRPr lang="nl-NL" dirty="0" smtClean="0"/>
          </a:p>
          <a:p>
            <a:r>
              <a:rPr lang="nl-NL" dirty="0" smtClean="0"/>
              <a:t>Utrecht </a:t>
            </a:r>
            <a:r>
              <a:rPr lang="nl-NL" dirty="0" err="1" smtClean="0"/>
              <a:t>github</a:t>
            </a:r>
            <a:r>
              <a:rPr lang="nl-NL" dirty="0" smtClean="0"/>
              <a:t> pagina:</a:t>
            </a:r>
          </a:p>
          <a:p>
            <a:pPr lvl="1"/>
            <a:r>
              <a:rPr lang="nl-NL" dirty="0">
                <a:hlinkClick r:id="rId5"/>
              </a:rPr>
              <a:t>https://</a:t>
            </a:r>
            <a:r>
              <a:rPr lang="nl-NL" dirty="0" smtClean="0">
                <a:hlinkClick r:id="rId5"/>
              </a:rPr>
              <a:t>github.com/GemeenteUtrecht</a:t>
            </a:r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6786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92"/>
          <a:stretch/>
        </p:blipFill>
        <p:spPr bwMode="auto">
          <a:xfrm>
            <a:off x="0" y="849624"/>
            <a:ext cx="9143999" cy="368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697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13" y="1815666"/>
            <a:ext cx="2918594" cy="925163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697369"/>
            <a:ext cx="2478296" cy="1398704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67" y="141480"/>
            <a:ext cx="2952328" cy="1129603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029912"/>
            <a:ext cx="1802404" cy="944028"/>
          </a:xfrm>
          <a:prstGeom prst="rect">
            <a:avLst/>
          </a:prstGeom>
        </p:spPr>
      </p:pic>
      <p:pic>
        <p:nvPicPr>
          <p:cNvPr id="16" name="Afbeelding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92" y="3408843"/>
            <a:ext cx="1796426" cy="12421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097644" y="2247714"/>
            <a:ext cx="5690394" cy="1404157"/>
          </a:xfrm>
        </p:spPr>
        <p:txBody>
          <a:bodyPr>
            <a:normAutofit/>
          </a:bodyPr>
          <a:lstStyle/>
          <a:p>
            <a:pPr algn="r"/>
            <a:r>
              <a:rPr lang="nl-NL" b="1" u="sng" dirty="0">
                <a:latin typeface="Calibri" panose="020F0502020204030204" pitchFamily="34" charset="0"/>
              </a:rPr>
              <a:t>Convenant Gemeenten</a:t>
            </a:r>
            <a:br>
              <a:rPr lang="nl-NL" b="1" u="sng" dirty="0">
                <a:latin typeface="Calibri" panose="020F0502020204030204" pitchFamily="34" charset="0"/>
              </a:rPr>
            </a:br>
            <a:r>
              <a:rPr lang="nl-NL" b="1" u="sng" dirty="0">
                <a:latin typeface="Calibri" panose="020F0502020204030204" pitchFamily="34" charset="0"/>
              </a:rPr>
              <a:t>“Trouwen”</a:t>
            </a:r>
          </a:p>
        </p:txBody>
      </p:sp>
    </p:spTree>
    <p:extLst>
      <p:ext uri="{BB962C8B-B14F-4D97-AF65-F5344CB8AC3E}">
        <p14:creationId xmlns:p14="http://schemas.microsoft.com/office/powerpoint/2010/main" val="132554691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ep 5"/>
          <p:cNvGrpSpPr/>
          <p:nvPr/>
        </p:nvGrpSpPr>
        <p:grpSpPr>
          <a:xfrm>
            <a:off x="86923" y="-18015"/>
            <a:ext cx="8334254" cy="5049728"/>
            <a:chOff x="115894" y="-24021"/>
            <a:chExt cx="11112339" cy="6732971"/>
          </a:xfrm>
        </p:grpSpPr>
        <p:pic>
          <p:nvPicPr>
            <p:cNvPr id="9" name="Afbeelding 9" descr="Afbeelding met schermafbeelding&#10;&#10;Beschrijving is gegenereerd met zeer hoge betrouwbaarheid">
              <a:extLst>
                <a:ext uri="{FF2B5EF4-FFF2-40B4-BE49-F238E27FC236}">
                  <a16:creationId xmlns:a16="http://schemas.microsoft.com/office/drawing/2014/main" xmlns="" id="{6B3761EC-0F1F-4D2C-941B-9F82E0D61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894" y="74493"/>
              <a:ext cx="4225193" cy="6633982"/>
            </a:xfrm>
            <a:prstGeom prst="rect">
              <a:avLst/>
            </a:prstGeom>
          </p:spPr>
        </p:pic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xmlns="" id="{5D28CD35-580A-46FB-8611-6DA344AD3750}"/>
                </a:ext>
              </a:extLst>
            </p:cNvPr>
            <p:cNvSpPr/>
            <p:nvPr/>
          </p:nvSpPr>
          <p:spPr>
            <a:xfrm>
              <a:off x="4404741" y="431797"/>
              <a:ext cx="6816304" cy="1201948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>
                <a:solidFill>
                  <a:srgbClr val="FF0000"/>
                </a:solidFill>
                <a:cs typeface="Calibri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xmlns="" id="{635303FE-5745-49B6-A705-798C2122223A}"/>
                </a:ext>
              </a:extLst>
            </p:cNvPr>
            <p:cNvSpPr/>
            <p:nvPr/>
          </p:nvSpPr>
          <p:spPr>
            <a:xfrm>
              <a:off x="4411929" y="1768891"/>
              <a:ext cx="6816304" cy="971911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>
                <a:solidFill>
                  <a:srgbClr val="FF0000"/>
                </a:solidFill>
                <a:cs typeface="Calibri"/>
              </a:endParaRP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xmlns="" id="{0BA904FF-11EA-4A3F-8DDC-32D5A264671C}"/>
                </a:ext>
              </a:extLst>
            </p:cNvPr>
            <p:cNvSpPr/>
            <p:nvPr/>
          </p:nvSpPr>
          <p:spPr>
            <a:xfrm>
              <a:off x="4411928" y="2904702"/>
              <a:ext cx="6816304" cy="87127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>
                <a:solidFill>
                  <a:srgbClr val="FF0000"/>
                </a:solidFill>
                <a:cs typeface="Calibri"/>
              </a:endParaRP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xmlns="" id="{CC4C9711-E37F-4487-9E7E-9F49FD8AA887}"/>
                </a:ext>
              </a:extLst>
            </p:cNvPr>
            <p:cNvSpPr/>
            <p:nvPr/>
          </p:nvSpPr>
          <p:spPr>
            <a:xfrm>
              <a:off x="4411927" y="3939871"/>
              <a:ext cx="6816304" cy="2769079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>
                <a:solidFill>
                  <a:srgbClr val="FF0000"/>
                </a:solidFill>
                <a:cs typeface="Calibri"/>
              </a:endParaRPr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xmlns="" id="{716EA53E-FB50-49BE-9B09-0719D2E69E2E}"/>
                </a:ext>
              </a:extLst>
            </p:cNvPr>
            <p:cNvSpPr txBox="1"/>
            <p:nvPr/>
          </p:nvSpPr>
          <p:spPr>
            <a:xfrm>
              <a:off x="4400909" y="-24021"/>
              <a:ext cx="6823075" cy="533480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nl-NL" sz="2000" b="1">
                  <a:solidFill>
                    <a:prstClr val="black"/>
                  </a:solidFill>
                </a:rPr>
                <a:t>Trouwplanner </a:t>
              </a:r>
              <a:endParaRPr lang="nl-NL" sz="2000" b="1">
                <a:solidFill>
                  <a:prstClr val="black"/>
                </a:solidFill>
                <a:cs typeface="Calibri"/>
              </a:endParaRPr>
            </a:p>
          </p:txBody>
        </p:sp>
        <p:sp>
          <p:nvSpPr>
            <p:cNvPr id="2" name="Rechthoek: afgeronde hoeken 1">
              <a:extLst>
                <a:ext uri="{FF2B5EF4-FFF2-40B4-BE49-F238E27FC236}">
                  <a16:creationId xmlns:a16="http://schemas.microsoft.com/office/drawing/2014/main" xmlns="" id="{075A0A1E-9257-436F-ABB2-976AC687D514}"/>
                </a:ext>
              </a:extLst>
            </p:cNvPr>
            <p:cNvSpPr/>
            <p:nvPr/>
          </p:nvSpPr>
          <p:spPr>
            <a:xfrm>
              <a:off x="6853237" y="689694"/>
              <a:ext cx="1730374" cy="78341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600" dirty="0">
                  <a:solidFill>
                    <a:prstClr val="black"/>
                  </a:solidFill>
                  <a:cs typeface="Calibri"/>
                </a:rPr>
                <a:t>Web</a:t>
              </a:r>
            </a:p>
            <a:p>
              <a:pPr algn="ctr"/>
              <a:r>
                <a:rPr lang="nl-NL" sz="1600" dirty="0">
                  <a:solidFill>
                    <a:prstClr val="black"/>
                  </a:solidFill>
                  <a:cs typeface="Calibri"/>
                </a:rPr>
                <a:t>formulier</a:t>
              </a:r>
            </a:p>
          </p:txBody>
        </p:sp>
        <p:sp>
          <p:nvSpPr>
            <p:cNvPr id="10" name="Rechthoek: afgeronde hoeken 9">
              <a:extLst>
                <a:ext uri="{FF2B5EF4-FFF2-40B4-BE49-F238E27FC236}">
                  <a16:creationId xmlns:a16="http://schemas.microsoft.com/office/drawing/2014/main" xmlns="" id="{6DCE5257-ACE7-424A-A356-B06B6E5786E8}"/>
                </a:ext>
              </a:extLst>
            </p:cNvPr>
            <p:cNvSpPr/>
            <p:nvPr/>
          </p:nvSpPr>
          <p:spPr>
            <a:xfrm>
              <a:off x="6900863" y="3042936"/>
              <a:ext cx="1682749" cy="58947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>
                  <a:solidFill>
                    <a:prstClr val="black"/>
                  </a:solidFill>
                  <a:cs typeface="Calibri"/>
                </a:rPr>
                <a:t>NLX</a:t>
              </a:r>
              <a:endParaRPr lang="nl-NL">
                <a:solidFill>
                  <a:prstClr val="black"/>
                </a:solidFill>
              </a:endParaRPr>
            </a:p>
          </p:txBody>
        </p:sp>
        <p:sp>
          <p:nvSpPr>
            <p:cNvPr id="13" name="Rechthoek: afgeronde hoeken 12">
              <a:extLst>
                <a:ext uri="{FF2B5EF4-FFF2-40B4-BE49-F238E27FC236}">
                  <a16:creationId xmlns:a16="http://schemas.microsoft.com/office/drawing/2014/main" xmlns="" id="{AF78F0E0-97A1-4838-AFF0-74B110B112E5}"/>
                </a:ext>
              </a:extLst>
            </p:cNvPr>
            <p:cNvSpPr/>
            <p:nvPr/>
          </p:nvSpPr>
          <p:spPr>
            <a:xfrm>
              <a:off x="6900862" y="1922999"/>
              <a:ext cx="1682749" cy="66135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400" dirty="0">
                  <a:solidFill>
                    <a:prstClr val="black"/>
                  </a:solidFill>
                  <a:cs typeface="Calibri"/>
                </a:rPr>
                <a:t>Proces Logica</a:t>
              </a:r>
            </a:p>
            <a:p>
              <a:pPr algn="ctr"/>
              <a:r>
                <a:rPr lang="nl-NL" sz="1400" dirty="0">
                  <a:solidFill>
                    <a:prstClr val="black"/>
                  </a:solidFill>
                  <a:cs typeface="Calibri"/>
                </a:rPr>
                <a:t>Services</a:t>
              </a:r>
            </a:p>
          </p:txBody>
        </p:sp>
        <p:sp>
          <p:nvSpPr>
            <p:cNvPr id="22" name="Rechthoek: afgeronde hoeken 21">
              <a:extLst>
                <a:ext uri="{FF2B5EF4-FFF2-40B4-BE49-F238E27FC236}">
                  <a16:creationId xmlns:a16="http://schemas.microsoft.com/office/drawing/2014/main" xmlns="" id="{37D7428D-BA65-412C-A178-92E680F4FB0F}"/>
                </a:ext>
              </a:extLst>
            </p:cNvPr>
            <p:cNvSpPr/>
            <p:nvPr/>
          </p:nvSpPr>
          <p:spPr>
            <a:xfrm>
              <a:off x="5312164" y="4229069"/>
              <a:ext cx="2430372" cy="1092679"/>
            </a:xfrm>
            <a:prstGeom prst="roundRect">
              <a:avLst/>
            </a:prstGeom>
            <a:ln w="12700"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black"/>
                </a:solidFill>
                <a:cs typeface="Calibri"/>
              </a:endParaRPr>
            </a:p>
          </p:txBody>
        </p:sp>
        <p:sp>
          <p:nvSpPr>
            <p:cNvPr id="23" name="Rechthoek: afgeronde hoeken 22">
              <a:extLst>
                <a:ext uri="{FF2B5EF4-FFF2-40B4-BE49-F238E27FC236}">
                  <a16:creationId xmlns:a16="http://schemas.microsoft.com/office/drawing/2014/main" xmlns="" id="{04DF3EA2-F051-4F97-8F48-657B5A3D54C0}"/>
                </a:ext>
              </a:extLst>
            </p:cNvPr>
            <p:cNvSpPr/>
            <p:nvPr/>
          </p:nvSpPr>
          <p:spPr>
            <a:xfrm>
              <a:off x="5247465" y="4315333"/>
              <a:ext cx="2430372" cy="1092679"/>
            </a:xfrm>
            <a:prstGeom prst="roundRect">
              <a:avLst/>
            </a:prstGeom>
            <a:ln w="12700"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black"/>
                </a:solidFill>
                <a:cs typeface="Calibri"/>
              </a:endParaRPr>
            </a:p>
          </p:txBody>
        </p:sp>
        <p:sp>
          <p:nvSpPr>
            <p:cNvPr id="19" name="Rechthoek: afgeronde hoeken 18">
              <a:extLst>
                <a:ext uri="{FF2B5EF4-FFF2-40B4-BE49-F238E27FC236}">
                  <a16:creationId xmlns:a16="http://schemas.microsoft.com/office/drawing/2014/main" xmlns="" id="{92BA4F1B-1979-403C-8E76-95994CB204E1}"/>
                </a:ext>
              </a:extLst>
            </p:cNvPr>
            <p:cNvSpPr/>
            <p:nvPr/>
          </p:nvSpPr>
          <p:spPr>
            <a:xfrm>
              <a:off x="5175579" y="4415975"/>
              <a:ext cx="2430372" cy="1092679"/>
            </a:xfrm>
            <a:prstGeom prst="roundRect">
              <a:avLst/>
            </a:prstGeom>
            <a:ln w="12700"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prstClr val="black"/>
                  </a:solidFill>
                  <a:cs typeface="Calibri"/>
                </a:rPr>
                <a:t>Burgerzaken API</a:t>
              </a:r>
            </a:p>
            <a:p>
              <a:pPr algn="ctr"/>
              <a:r>
                <a:rPr lang="nl-NL" dirty="0">
                  <a:solidFill>
                    <a:prstClr val="black"/>
                  </a:solidFill>
                  <a:cs typeface="Calibri"/>
                </a:rPr>
                <a:t>Centric, </a:t>
              </a:r>
              <a:r>
                <a:rPr lang="nl-NL" dirty="0" err="1">
                  <a:solidFill>
                    <a:prstClr val="black"/>
                  </a:solidFill>
                  <a:cs typeface="Calibri"/>
                </a:rPr>
                <a:t>Procura</a:t>
              </a:r>
              <a:r>
                <a:rPr lang="nl-NL" dirty="0">
                  <a:solidFill>
                    <a:prstClr val="black"/>
                  </a:solidFill>
                  <a:cs typeface="Calibri"/>
                </a:rPr>
                <a:t>, Pink</a:t>
              </a:r>
            </a:p>
          </p:txBody>
        </p:sp>
        <p:sp>
          <p:nvSpPr>
            <p:cNvPr id="24" name="Rechthoek: afgeronde hoeken 23">
              <a:extLst>
                <a:ext uri="{FF2B5EF4-FFF2-40B4-BE49-F238E27FC236}">
                  <a16:creationId xmlns:a16="http://schemas.microsoft.com/office/drawing/2014/main" xmlns="" id="{A3D08B40-C844-4861-9A07-83B582B70772}"/>
                </a:ext>
              </a:extLst>
            </p:cNvPr>
            <p:cNvSpPr/>
            <p:nvPr/>
          </p:nvSpPr>
          <p:spPr>
            <a:xfrm>
              <a:off x="7936031" y="4229069"/>
              <a:ext cx="2430372" cy="553529"/>
            </a:xfrm>
            <a:prstGeom prst="roundRect">
              <a:avLst/>
            </a:prstGeom>
            <a:ln w="12700"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>
                  <a:solidFill>
                    <a:prstClr val="black"/>
                  </a:solidFill>
                  <a:cs typeface="Calibri"/>
                </a:rPr>
                <a:t>Basisgegevens API</a:t>
              </a:r>
            </a:p>
          </p:txBody>
        </p:sp>
        <p:sp>
          <p:nvSpPr>
            <p:cNvPr id="25" name="Rechthoek: afgeronde hoeken 24">
              <a:extLst>
                <a:ext uri="{FF2B5EF4-FFF2-40B4-BE49-F238E27FC236}">
                  <a16:creationId xmlns:a16="http://schemas.microsoft.com/office/drawing/2014/main" xmlns="" id="{834FBC3A-F70D-481B-BDD6-51BC0048C917}"/>
                </a:ext>
              </a:extLst>
            </p:cNvPr>
            <p:cNvSpPr/>
            <p:nvPr/>
          </p:nvSpPr>
          <p:spPr>
            <a:xfrm>
              <a:off x="7936032" y="4861673"/>
              <a:ext cx="2430372" cy="646981"/>
            </a:xfrm>
            <a:prstGeom prst="roundRect">
              <a:avLst/>
            </a:prstGeom>
            <a:ln w="12700"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>
                  <a:solidFill>
                    <a:prstClr val="black"/>
                  </a:solidFill>
                  <a:cs typeface="Calibri"/>
                </a:rPr>
                <a:t>(lokaal &amp; LV) </a:t>
              </a:r>
              <a:endParaRPr lang="nl-NL">
                <a:solidFill>
                  <a:prstClr val="black"/>
                </a:solidFill>
              </a:endParaRPr>
            </a:p>
            <a:p>
              <a:pPr algn="ctr"/>
              <a:r>
                <a:rPr lang="nl-NL">
                  <a:solidFill>
                    <a:prstClr val="black"/>
                  </a:solidFill>
                  <a:cs typeface="Calibri"/>
                </a:rPr>
                <a:t>BAG, NHR, BRP</a:t>
              </a:r>
              <a:endParaRPr lang="nl-NL">
                <a:solidFill>
                  <a:prstClr val="black"/>
                </a:solidFill>
              </a:endParaRPr>
            </a:p>
          </p:txBody>
        </p:sp>
        <p:cxnSp>
          <p:nvCxnSpPr>
            <p:cNvPr id="3" name="Rechte verbindingslijn met pijl 2">
              <a:extLst>
                <a:ext uri="{FF2B5EF4-FFF2-40B4-BE49-F238E27FC236}">
                  <a16:creationId xmlns:a16="http://schemas.microsoft.com/office/drawing/2014/main" xmlns="" id="{7E0D6DDA-149B-4E91-A928-3617B33C5CA5}"/>
                </a:ext>
              </a:extLst>
            </p:cNvPr>
            <p:cNvCxnSpPr/>
            <p:nvPr/>
          </p:nvCxnSpPr>
          <p:spPr>
            <a:xfrm>
              <a:off x="7716328" y="1472961"/>
              <a:ext cx="3595" cy="449292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echte verbindingslijn met pijl 26">
              <a:extLst>
                <a:ext uri="{FF2B5EF4-FFF2-40B4-BE49-F238E27FC236}">
                  <a16:creationId xmlns:a16="http://schemas.microsoft.com/office/drawing/2014/main" xmlns="" id="{4906EF3B-AE15-4434-88D1-D61DFC43C0C5}"/>
                </a:ext>
              </a:extLst>
            </p:cNvPr>
            <p:cNvCxnSpPr>
              <a:cxnSpLocks/>
            </p:cNvCxnSpPr>
            <p:nvPr/>
          </p:nvCxnSpPr>
          <p:spPr>
            <a:xfrm>
              <a:off x="7716327" y="2583611"/>
              <a:ext cx="3595" cy="449292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Rechte verbindingslijn met pijl 27">
              <a:extLst>
                <a:ext uri="{FF2B5EF4-FFF2-40B4-BE49-F238E27FC236}">
                  <a16:creationId xmlns:a16="http://schemas.microsoft.com/office/drawing/2014/main" xmlns="" id="{2496A10E-9BB0-472E-88ED-23B4B54D37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7205" y="3640346"/>
              <a:ext cx="1319121" cy="593066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echte verbindingslijn met pijl 28">
              <a:extLst>
                <a:ext uri="{FF2B5EF4-FFF2-40B4-BE49-F238E27FC236}">
                  <a16:creationId xmlns:a16="http://schemas.microsoft.com/office/drawing/2014/main" xmlns="" id="{22EFC3A4-4FE7-4C78-8417-4074F642BFF8}"/>
                </a:ext>
              </a:extLst>
            </p:cNvPr>
            <p:cNvCxnSpPr>
              <a:cxnSpLocks/>
            </p:cNvCxnSpPr>
            <p:nvPr/>
          </p:nvCxnSpPr>
          <p:spPr>
            <a:xfrm>
              <a:off x="7719921" y="3636752"/>
              <a:ext cx="1563538" cy="596660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hthoek: afgeronde hoeken 29">
              <a:extLst>
                <a:ext uri="{FF2B5EF4-FFF2-40B4-BE49-F238E27FC236}">
                  <a16:creationId xmlns:a16="http://schemas.microsoft.com/office/drawing/2014/main" xmlns="" id="{43A8A1D7-F4B3-4715-92C2-CA1657672F14}"/>
                </a:ext>
              </a:extLst>
            </p:cNvPr>
            <p:cNvSpPr/>
            <p:nvPr/>
          </p:nvSpPr>
          <p:spPr>
            <a:xfrm>
              <a:off x="7936031" y="5673993"/>
              <a:ext cx="2430372" cy="668547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>
                  <a:solidFill>
                    <a:prstClr val="black"/>
                  </a:solidFill>
                  <a:cs typeface="Calibri"/>
                </a:rPr>
                <a:t>RSGB / LO-GBA</a:t>
              </a:r>
            </a:p>
            <a:p>
              <a:pPr algn="ctr"/>
              <a:r>
                <a:rPr lang="nl-NL" err="1">
                  <a:solidFill>
                    <a:prstClr val="black"/>
                  </a:solidFill>
                  <a:cs typeface="Calibri"/>
                </a:rPr>
                <a:t>StUF</a:t>
              </a:r>
              <a:r>
                <a:rPr lang="nl-NL">
                  <a:solidFill>
                    <a:prstClr val="black"/>
                  </a:solidFill>
                  <a:cs typeface="Calibri"/>
                </a:rPr>
                <a:t>-BG</a:t>
              </a:r>
            </a:p>
          </p:txBody>
        </p:sp>
        <p:sp>
          <p:nvSpPr>
            <p:cNvPr id="32" name="Rechthoek: afgeronde hoeken 31">
              <a:extLst>
                <a:ext uri="{FF2B5EF4-FFF2-40B4-BE49-F238E27FC236}">
                  <a16:creationId xmlns:a16="http://schemas.microsoft.com/office/drawing/2014/main" xmlns="" id="{5FB5A2E4-67FE-413D-B5A3-FCCAC95904CD}"/>
                </a:ext>
              </a:extLst>
            </p:cNvPr>
            <p:cNvSpPr/>
            <p:nvPr/>
          </p:nvSpPr>
          <p:spPr>
            <a:xfrm>
              <a:off x="8813050" y="1914313"/>
              <a:ext cx="1855278" cy="668547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400" dirty="0">
                  <a:solidFill>
                    <a:prstClr val="black"/>
                  </a:solidFill>
                  <a:cs typeface="Calibri"/>
                </a:rPr>
                <a:t>Informatie</a:t>
              </a:r>
            </a:p>
            <a:p>
              <a:pPr algn="ctr"/>
              <a:r>
                <a:rPr lang="nl-NL" sz="1400" dirty="0">
                  <a:solidFill>
                    <a:prstClr val="black"/>
                  </a:solidFill>
                  <a:cs typeface="Calibri"/>
                </a:rPr>
                <a:t>model</a:t>
              </a:r>
              <a:endParaRPr lang="nl-NL" sz="1400" dirty="0">
                <a:solidFill>
                  <a:prstClr val="black"/>
                </a:solidFill>
              </a:endParaRPr>
            </a:p>
            <a:p>
              <a:pPr algn="ctr"/>
              <a:r>
                <a:rPr lang="nl-NL" sz="1400" dirty="0">
                  <a:solidFill>
                    <a:prstClr val="black"/>
                  </a:solidFill>
                  <a:cs typeface="Calibri"/>
                </a:rPr>
                <a:t>Trouwplanner</a:t>
              </a:r>
            </a:p>
          </p:txBody>
        </p:sp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xmlns="" id="{CA73EFCB-8268-4FD9-B960-B3FD8C5C7968}"/>
                </a:ext>
              </a:extLst>
            </p:cNvPr>
            <p:cNvSpPr/>
            <p:nvPr/>
          </p:nvSpPr>
          <p:spPr>
            <a:xfrm>
              <a:off x="6652404" y="1850366"/>
              <a:ext cx="4320395" cy="81232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</a:endParaRPr>
            </a:p>
          </p:txBody>
        </p:sp>
        <p:sp>
          <p:nvSpPr>
            <p:cNvPr id="5" name="Rechthoek: afgeronde hoeken 4">
              <a:extLst>
                <a:ext uri="{FF2B5EF4-FFF2-40B4-BE49-F238E27FC236}">
                  <a16:creationId xmlns:a16="http://schemas.microsoft.com/office/drawing/2014/main" xmlns="" id="{C189E6E6-E4A7-40E4-8B9F-9EDAE1ED2AF3}"/>
                </a:ext>
              </a:extLst>
            </p:cNvPr>
            <p:cNvSpPr/>
            <p:nvPr/>
          </p:nvSpPr>
          <p:spPr>
            <a:xfrm>
              <a:off x="8813050" y="3042936"/>
              <a:ext cx="1553353" cy="589472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600" dirty="0">
                  <a:solidFill>
                    <a:prstClr val="black"/>
                  </a:solidFill>
                  <a:cs typeface="Calibri"/>
                </a:rPr>
                <a:t>Log &amp; beveiliging</a:t>
              </a:r>
              <a:endParaRPr lang="nl-NL" sz="16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9546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Ontwikkellandschap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9pPr>
          </a:lstStyle>
          <a:p>
            <a:pPr lvl="0"/>
            <a:r>
              <a:rPr lang="en-US" sz="2200"/>
              <a:t>Github (repositories: github.com/convenantgemeenten)</a:t>
            </a:r>
          </a:p>
          <a:p>
            <a:pPr lvl="0"/>
            <a:r>
              <a:rPr lang="en-US" sz="2200"/>
              <a:t>Travis (Continuous Integration)</a:t>
            </a:r>
          </a:p>
          <a:p>
            <a:pPr lvl="0"/>
            <a:r>
              <a:rPr lang="en-US" sz="2200"/>
              <a:t>Docker (container-techniek)</a:t>
            </a:r>
          </a:p>
          <a:p>
            <a:pPr lvl="0"/>
            <a:r>
              <a:rPr lang="en-US" sz="2200"/>
              <a:t>Docker-hub (publicatie van images)</a:t>
            </a:r>
          </a:p>
          <a:p>
            <a:pPr lvl="0"/>
            <a:r>
              <a:rPr lang="en-US" sz="2200"/>
              <a:t>VNG-testserver (convenantgemeenten.nl)</a:t>
            </a:r>
          </a:p>
          <a:p>
            <a:pPr lvl="0"/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157131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457173" y="158768"/>
            <a:ext cx="8228763" cy="526288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Services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9pPr>
          </a:lstStyle>
          <a:p>
            <a:pPr lvl="0"/>
            <a:r>
              <a:rPr lang="en-US" sz="2200"/>
              <a:t>Data: (Persoon, Plaats, Agenda, Afspraak, Babs, Adres)</a:t>
            </a:r>
          </a:p>
          <a:p>
            <a:pPr lvl="1" hangingPunct="0"/>
            <a:r>
              <a:rPr lang="en-US" sz="2200"/>
              <a:t>Ruwe data</a:t>
            </a:r>
          </a:p>
          <a:p>
            <a:pPr lvl="0"/>
            <a:r>
              <a:rPr lang="en-US" sz="2200"/>
              <a:t>Process: (Melding trouwen, Reserveren huwelijk)</a:t>
            </a:r>
          </a:p>
          <a:p>
            <a:pPr lvl="1" hangingPunct="0"/>
            <a:r>
              <a:rPr lang="en-US" sz="2200"/>
              <a:t>Ruwe data + logica</a:t>
            </a:r>
          </a:p>
          <a:p>
            <a:pPr lvl="0"/>
            <a:r>
              <a:rPr lang="en-US" sz="2200"/>
              <a:t>Knowledge: (Bloedverwantschap, Partnerschap, Leeftijd, Curatele)</a:t>
            </a:r>
          </a:p>
          <a:p>
            <a:pPr lvl="1" hangingPunct="0"/>
            <a:r>
              <a:rPr lang="en-US" sz="2200"/>
              <a:t>Kennis API met specifiek doel</a:t>
            </a:r>
          </a:p>
        </p:txBody>
      </p:sp>
    </p:spTree>
    <p:extLst>
      <p:ext uri="{BB962C8B-B14F-4D97-AF65-F5344CB8AC3E}">
        <p14:creationId xmlns:p14="http://schemas.microsoft.com/office/powerpoint/2010/main" val="546912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NLX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9pPr>
          </a:lstStyle>
          <a:p>
            <a:pPr lvl="0"/>
            <a:r>
              <a:rPr lang="en-US" sz="2200"/>
              <a:t>Outway (gebruik NLX-services)</a:t>
            </a:r>
          </a:p>
          <a:p>
            <a:pPr lvl="0"/>
            <a:endParaRPr lang="en-US" sz="2200"/>
          </a:p>
          <a:p>
            <a:pPr lvl="0"/>
            <a:r>
              <a:rPr lang="en-US" sz="2200"/>
              <a:t>Inway (aanbieden NLX-services)</a:t>
            </a:r>
          </a:p>
          <a:p>
            <a:pPr lvl="0"/>
            <a:endParaRPr lang="en-US" sz="2200"/>
          </a:p>
          <a:p>
            <a:pPr lvl="0"/>
            <a:r>
              <a:rPr lang="en-US" sz="2200"/>
              <a:t>Overzicht NLX-services:</a:t>
            </a:r>
          </a:p>
          <a:p>
            <a:pPr lvl="1" hangingPunct="0"/>
            <a:r>
              <a:rPr lang="en-US" sz="2200"/>
              <a:t>https://directory.nlx.io/</a:t>
            </a:r>
          </a:p>
        </p:txBody>
      </p:sp>
    </p:spTree>
    <p:extLst>
      <p:ext uri="{BB962C8B-B14F-4D97-AF65-F5344CB8AC3E}">
        <p14:creationId xmlns:p14="http://schemas.microsoft.com/office/powerpoint/2010/main" val="55983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Demo omgeving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rgbClr val="0066CC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9pPr>
          </a:lstStyle>
          <a:p>
            <a:pPr lvl="0"/>
            <a:r>
              <a:rPr lang="en-US" sz="2200" dirty="0">
                <a:hlinkClick r:id="rId3"/>
              </a:rPr>
              <a:t>http://demo.convenantgemeenten.nl/beschikbaarheid</a:t>
            </a:r>
            <a:r>
              <a:rPr lang="en-US" sz="2200" dirty="0"/>
              <a:t/>
            </a:r>
            <a:br>
              <a:rPr lang="en-US" sz="2200" dirty="0"/>
            </a:br>
            <a:endParaRPr lang="en-US" sz="2200" dirty="0"/>
          </a:p>
          <a:p>
            <a:pPr lvl="0"/>
            <a:r>
              <a:rPr lang="en-US" sz="2200" dirty="0">
                <a:hlinkClick r:id="rId4"/>
              </a:rPr>
              <a:t>http://demo.convenantgemeenten.nl/reservering</a:t>
            </a:r>
            <a:endParaRPr lang="en-US" sz="2200" dirty="0"/>
          </a:p>
          <a:p>
            <a:pPr lvl="0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04140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Opgaven en vraagstukken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440287"/>
          </a:xfrm>
        </p:spPr>
        <p:txBody>
          <a:bodyPr>
            <a:normAutofit fontScale="55000" lnSpcReduction="20000"/>
          </a:bodyPr>
          <a:lstStyle/>
          <a:p>
            <a:r>
              <a:rPr lang="nl-NL" sz="2900" dirty="0"/>
              <a:t>Componenten die gereed zijn toetsen en </a:t>
            </a:r>
            <a:r>
              <a:rPr lang="nl-NL" sz="2900" dirty="0" smtClean="0"/>
              <a:t>testen</a:t>
            </a:r>
            <a:endParaRPr lang="nl-NL" sz="2900" dirty="0"/>
          </a:p>
          <a:p>
            <a:r>
              <a:rPr lang="nl-NL" sz="2900" dirty="0"/>
              <a:t>Gewenste nieuwe componenten/services ontwikkelen</a:t>
            </a:r>
          </a:p>
          <a:p>
            <a:r>
              <a:rPr lang="nl-NL" sz="2900" dirty="0" err="1" smtClean="0"/>
              <a:t>Presentatielaag</a:t>
            </a:r>
            <a:r>
              <a:rPr lang="nl-NL" sz="2900" dirty="0" smtClean="0"/>
              <a:t>/front-end</a:t>
            </a:r>
          </a:p>
          <a:p>
            <a:r>
              <a:rPr lang="nl-NL" sz="2900" dirty="0" smtClean="0"/>
              <a:t>BPMN-beschrijvingen (</a:t>
            </a:r>
            <a:r>
              <a:rPr lang="nl-NL" sz="2900" dirty="0" err="1" smtClean="0"/>
              <a:t>Camunda</a:t>
            </a:r>
            <a:r>
              <a:rPr lang="nl-NL" sz="2900" dirty="0" smtClean="0"/>
              <a:t>)</a:t>
            </a:r>
          </a:p>
          <a:p>
            <a:r>
              <a:rPr lang="nl-NL" sz="2900" dirty="0"/>
              <a:t>Proces-engine Haarlem</a:t>
            </a:r>
          </a:p>
          <a:p>
            <a:r>
              <a:rPr lang="nl-NL" sz="2900" dirty="0" smtClean="0"/>
              <a:t>Standaard ZGW 2.0</a:t>
            </a:r>
          </a:p>
          <a:p>
            <a:r>
              <a:rPr lang="nl-NL" sz="2900" dirty="0" smtClean="0"/>
              <a:t>BRP-bevraging en wegschrijven via NLX (Haal Centraal)</a:t>
            </a:r>
          </a:p>
          <a:p>
            <a:r>
              <a:rPr lang="nl-NL" sz="2900" dirty="0" smtClean="0"/>
              <a:t>Componenten testen voor andere processen</a:t>
            </a:r>
          </a:p>
          <a:p>
            <a:r>
              <a:rPr lang="nl-NL" sz="2900" dirty="0"/>
              <a:t>Specificaties richting leveranciers / collectieve </a:t>
            </a:r>
            <a:r>
              <a:rPr lang="nl-NL" sz="2900" dirty="0" smtClean="0"/>
              <a:t>vraag</a:t>
            </a:r>
          </a:p>
          <a:p>
            <a:r>
              <a:rPr lang="nl-NL" sz="2900" dirty="0" smtClean="0"/>
              <a:t>Visie op ontwikkeltaal</a:t>
            </a:r>
          </a:p>
          <a:p>
            <a:r>
              <a:rPr lang="nl-NL" sz="2900" dirty="0" smtClean="0"/>
              <a:t>Ontwikkel- en beheervraagstukken</a:t>
            </a:r>
          </a:p>
          <a:p>
            <a:r>
              <a:rPr lang="nl-NL" sz="2900" dirty="0" smtClean="0"/>
              <a:t>Gezamenlijke site VNG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AutoShape 2" descr="Afbeeldingsresultaat voor postits"/>
          <p:cNvSpPr>
            <a:spLocks noChangeAspect="1" noChangeArrowheads="1"/>
          </p:cNvSpPr>
          <p:nvPr/>
        </p:nvSpPr>
        <p:spPr bwMode="auto">
          <a:xfrm>
            <a:off x="635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8" name="Picture 4" descr="Gerelateerde afbeeldi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566" y="160338"/>
            <a:ext cx="2149434" cy="143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16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Vervolgstappen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Aanvraag </a:t>
            </a:r>
            <a:r>
              <a:rPr lang="nl-NL" dirty="0" smtClean="0"/>
              <a:t>innovatiebudget BZK voor 31 mei (actie: Kunera </a:t>
            </a:r>
            <a:r>
              <a:rPr lang="nl-NL" dirty="0" err="1" smtClean="0"/>
              <a:t>i.a.m</a:t>
            </a:r>
            <a:r>
              <a:rPr lang="nl-NL" dirty="0" smtClean="0"/>
              <a:t>. Jan Willem Wooldrink en Rotterdam en Eindhoven)</a:t>
            </a:r>
          </a:p>
          <a:p>
            <a:r>
              <a:rPr lang="nl-NL" dirty="0"/>
              <a:t>17 juni 2019: stakeholdersoverleg CG, Utrecht en VNG</a:t>
            </a:r>
          </a:p>
          <a:p>
            <a:endParaRPr lang="nl-NL" dirty="0" smtClean="0"/>
          </a:p>
          <a:p>
            <a:pPr marL="0" indent="0">
              <a:buNone/>
            </a:pPr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24216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 smtClean="0"/>
              <a:t>Agenda</a:t>
            </a:r>
            <a:endParaRPr dirty="0"/>
          </a:p>
        </p:txBody>
      </p:sp>
      <p:sp>
        <p:nvSpPr>
          <p:cNvPr id="113" name="Google Shape;113;p28"/>
          <p:cNvSpPr/>
          <p:nvPr/>
        </p:nvSpPr>
        <p:spPr>
          <a:xfrm flipH="1">
            <a:off x="0" y="4325200"/>
            <a:ext cx="9144000" cy="818400"/>
          </a:xfrm>
          <a:prstGeom prst="snip1Rect">
            <a:avLst>
              <a:gd name="adj" fmla="val 50000"/>
            </a:avLst>
          </a:prstGeom>
          <a:solidFill>
            <a:srgbClr val="54D8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8"/>
          <p:cNvSpPr/>
          <p:nvPr/>
        </p:nvSpPr>
        <p:spPr>
          <a:xfrm>
            <a:off x="808400" y="3949100"/>
            <a:ext cx="818400" cy="818400"/>
          </a:xfrm>
          <a:prstGeom prst="octagon">
            <a:avLst>
              <a:gd name="adj" fmla="val 29289"/>
            </a:avLst>
          </a:prstGeom>
          <a:solidFill>
            <a:schemeClr val="lt1"/>
          </a:solidFill>
          <a:ln w="28575" cap="flat" cmpd="sng">
            <a:solidFill>
              <a:srgbClr val="4376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8"/>
          <p:cNvSpPr/>
          <p:nvPr/>
        </p:nvSpPr>
        <p:spPr>
          <a:xfrm>
            <a:off x="1971300" y="3949100"/>
            <a:ext cx="818400" cy="818400"/>
          </a:xfrm>
          <a:prstGeom prst="octagon">
            <a:avLst>
              <a:gd name="adj" fmla="val 29289"/>
            </a:avLst>
          </a:prstGeom>
          <a:solidFill>
            <a:schemeClr val="lt1"/>
          </a:solidFill>
          <a:ln w="28575" cap="flat" cmpd="sng">
            <a:solidFill>
              <a:srgbClr val="4376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>
                <a:solidFill>
                  <a:srgbClr val="4376FC"/>
                </a:solidFill>
                <a:latin typeface="Aldrich"/>
                <a:ea typeface="Aldrich"/>
                <a:cs typeface="Aldrich"/>
                <a:sym typeface="Aldrich"/>
              </a:rPr>
              <a:t>1</a:t>
            </a:r>
            <a:endParaRPr sz="3600">
              <a:solidFill>
                <a:srgbClr val="4376FC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16" name="Google Shape;116;p28"/>
          <p:cNvSpPr/>
          <p:nvPr/>
        </p:nvSpPr>
        <p:spPr>
          <a:xfrm>
            <a:off x="3134200" y="3949100"/>
            <a:ext cx="818400" cy="818400"/>
          </a:xfrm>
          <a:prstGeom prst="octagon">
            <a:avLst>
              <a:gd name="adj" fmla="val 29289"/>
            </a:avLst>
          </a:prstGeom>
          <a:solidFill>
            <a:schemeClr val="lt1"/>
          </a:solidFill>
          <a:ln w="28575" cap="flat" cmpd="sng">
            <a:solidFill>
              <a:srgbClr val="4376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>
                <a:solidFill>
                  <a:srgbClr val="4376FC"/>
                </a:solidFill>
                <a:latin typeface="Aldrich"/>
                <a:ea typeface="Aldrich"/>
                <a:cs typeface="Aldrich"/>
                <a:sym typeface="Aldrich"/>
              </a:rPr>
              <a:t>2</a:t>
            </a:r>
            <a:endParaRPr sz="3600">
              <a:solidFill>
                <a:srgbClr val="4376FC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17" name="Google Shape;117;p28"/>
          <p:cNvSpPr/>
          <p:nvPr/>
        </p:nvSpPr>
        <p:spPr>
          <a:xfrm>
            <a:off x="4297100" y="3949100"/>
            <a:ext cx="818400" cy="818400"/>
          </a:xfrm>
          <a:prstGeom prst="octagon">
            <a:avLst>
              <a:gd name="adj" fmla="val 29289"/>
            </a:avLst>
          </a:prstGeom>
          <a:solidFill>
            <a:schemeClr val="lt1"/>
          </a:solidFill>
          <a:ln w="28575" cap="flat" cmpd="sng">
            <a:solidFill>
              <a:srgbClr val="4376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>
                <a:solidFill>
                  <a:srgbClr val="4376FC"/>
                </a:solidFill>
                <a:latin typeface="Aldrich"/>
                <a:ea typeface="Aldrich"/>
                <a:cs typeface="Aldrich"/>
                <a:sym typeface="Aldrich"/>
              </a:rPr>
              <a:t>3</a:t>
            </a:r>
            <a:endParaRPr sz="3600">
              <a:solidFill>
                <a:srgbClr val="4376FC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18" name="Google Shape;118;p28"/>
          <p:cNvSpPr/>
          <p:nvPr/>
        </p:nvSpPr>
        <p:spPr>
          <a:xfrm>
            <a:off x="5291175" y="4002775"/>
            <a:ext cx="818400" cy="818400"/>
          </a:xfrm>
          <a:prstGeom prst="octagon">
            <a:avLst>
              <a:gd name="adj" fmla="val 29289"/>
            </a:avLst>
          </a:prstGeom>
          <a:solidFill>
            <a:schemeClr val="lt1"/>
          </a:solidFill>
          <a:ln w="28575" cap="flat" cmpd="sng">
            <a:solidFill>
              <a:srgbClr val="4376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575" y="225973"/>
            <a:ext cx="3265714" cy="2262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025" y="4071950"/>
            <a:ext cx="60714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66424" y="4071949"/>
            <a:ext cx="1535151" cy="102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0000" y="4131563"/>
            <a:ext cx="480750" cy="4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 txBox="1"/>
          <p:nvPr/>
        </p:nvSpPr>
        <p:spPr>
          <a:xfrm>
            <a:off x="452899" y="1276325"/>
            <a:ext cx="6137905" cy="24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-NL" sz="1800" dirty="0"/>
              <a:t>12.00  – 12.15 uur:  </a:t>
            </a:r>
            <a:endParaRPr lang="nl-NL" sz="1800" dirty="0" smtClean="0"/>
          </a:p>
          <a:p>
            <a:r>
              <a:rPr lang="nl-NL" sz="1800" dirty="0" smtClean="0"/>
              <a:t>intro</a:t>
            </a:r>
            <a:r>
              <a:rPr lang="nl-NL" sz="1800" dirty="0"/>
              <a:t>, kennismaken, </a:t>
            </a:r>
            <a:r>
              <a:rPr lang="nl-NL" sz="1800" dirty="0" smtClean="0"/>
              <a:t>doel</a:t>
            </a:r>
          </a:p>
          <a:p>
            <a:endParaRPr lang="nl-NL" sz="1800" dirty="0"/>
          </a:p>
          <a:p>
            <a:r>
              <a:rPr lang="nl-NL" sz="1800" dirty="0"/>
              <a:t>12.15 - 13.00 uur:  </a:t>
            </a:r>
            <a:endParaRPr lang="nl-NL" sz="1800" dirty="0" smtClean="0"/>
          </a:p>
          <a:p>
            <a:r>
              <a:rPr lang="nl-NL" sz="1800" dirty="0" err="1" smtClean="0"/>
              <a:t>stavaza</a:t>
            </a:r>
            <a:r>
              <a:rPr lang="nl-NL" sz="1800" dirty="0" smtClean="0"/>
              <a:t> </a:t>
            </a:r>
            <a:r>
              <a:rPr lang="nl-NL" sz="1800" dirty="0"/>
              <a:t>en vraagstukken m.b.t. </a:t>
            </a:r>
            <a:r>
              <a:rPr lang="nl-NL" sz="1800" dirty="0" smtClean="0"/>
              <a:t>huwelijksplanner</a:t>
            </a:r>
          </a:p>
          <a:p>
            <a:r>
              <a:rPr lang="nl-NL" sz="1800" dirty="0" smtClean="0"/>
              <a:t> </a:t>
            </a:r>
            <a:endParaRPr lang="nl-NL" sz="1800" dirty="0"/>
          </a:p>
          <a:p>
            <a:r>
              <a:rPr lang="nl-NL" sz="1800" dirty="0"/>
              <a:t>13.00  – 13.30 uur:  </a:t>
            </a:r>
            <a:endParaRPr lang="nl-NL" sz="1800" dirty="0" smtClean="0"/>
          </a:p>
          <a:p>
            <a:r>
              <a:rPr lang="nl-NL" sz="1800" dirty="0" smtClean="0"/>
              <a:t>vraagstukken</a:t>
            </a:r>
            <a:r>
              <a:rPr lang="nl-NL" sz="1800" dirty="0"/>
              <a:t>, vervolgstappen en afspraken</a:t>
            </a:r>
          </a:p>
        </p:txBody>
      </p:sp>
    </p:spTree>
    <p:extLst>
      <p:ext uri="{BB962C8B-B14F-4D97-AF65-F5344CB8AC3E}">
        <p14:creationId xmlns:p14="http://schemas.microsoft.com/office/powerpoint/2010/main" val="296777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Afspraken - 1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nl-NL" sz="2400" dirty="0" smtClean="0"/>
              <a:t>Voor zover mogelijk al belegd en anders input voor </a:t>
            </a:r>
            <a:r>
              <a:rPr lang="nl-NL" sz="2400" dirty="0" smtClean="0"/>
              <a:t>stakeholdersoverleg </a:t>
            </a:r>
            <a:r>
              <a:rPr lang="nl-NL" sz="2400" dirty="0" smtClean="0"/>
              <a:t>van 17 juni:</a:t>
            </a:r>
          </a:p>
          <a:p>
            <a:r>
              <a:rPr lang="nl-NL" sz="2400" dirty="0" smtClean="0"/>
              <a:t>Componentenplaat Utrecht delen - @Constantijn</a:t>
            </a:r>
          </a:p>
          <a:p>
            <a:r>
              <a:rPr lang="nl-NL" sz="2400" dirty="0" smtClean="0"/>
              <a:t>Componenten </a:t>
            </a:r>
            <a:r>
              <a:rPr lang="nl-NL" sz="2400" dirty="0"/>
              <a:t>die gereed zijn toetsen en </a:t>
            </a:r>
            <a:r>
              <a:rPr lang="nl-NL" sz="2400" dirty="0" smtClean="0"/>
              <a:t>testen - @Constantijn en Thijs maken hierover nadere afspraken</a:t>
            </a:r>
          </a:p>
          <a:p>
            <a:r>
              <a:rPr lang="nl-NL" sz="2400" dirty="0"/>
              <a:t>Gewenste nieuwe componenten/services ontwikkelen – in verlengde afspraak Constantijn en Thijs</a:t>
            </a:r>
          </a:p>
          <a:p>
            <a:r>
              <a:rPr lang="nl-NL" sz="2400" dirty="0" smtClean="0"/>
              <a:t>Groningen bijpraten over stand van zaken en op de hoogte houden ontwikkelingen - @Kunera</a:t>
            </a:r>
            <a:endParaRPr lang="nl-NL" sz="2400" dirty="0"/>
          </a:p>
          <a:p>
            <a:r>
              <a:rPr lang="nl-NL" sz="2400" dirty="0" err="1" smtClean="0"/>
              <a:t>Presentatielaag</a:t>
            </a:r>
            <a:r>
              <a:rPr lang="nl-NL" sz="2400" dirty="0" smtClean="0"/>
              <a:t>/front-end/demo – vraagstuk hergebruik en wie ontwikkelt - * vraagstuk</a:t>
            </a:r>
            <a:endParaRPr lang="nl-NL" sz="2400" dirty="0"/>
          </a:p>
          <a:p>
            <a:r>
              <a:rPr lang="nl-NL" sz="2400" dirty="0"/>
              <a:t>BPMN-beschrijvingen (</a:t>
            </a:r>
            <a:r>
              <a:rPr lang="nl-NL" sz="2400" dirty="0" err="1"/>
              <a:t>Camunda</a:t>
            </a:r>
            <a:r>
              <a:rPr lang="nl-NL" sz="2400" dirty="0" smtClean="0"/>
              <a:t>):</a:t>
            </a:r>
          </a:p>
          <a:p>
            <a:pPr lvl="1"/>
            <a:r>
              <a:rPr lang="nl-NL" dirty="0" smtClean="0"/>
              <a:t>Utrecht gaat ontkoppelen proces en </a:t>
            </a:r>
            <a:r>
              <a:rPr lang="nl-NL" dirty="0" err="1" smtClean="0"/>
              <a:t>presentatielaag</a:t>
            </a:r>
            <a:r>
              <a:rPr lang="nl-NL" dirty="0" smtClean="0"/>
              <a:t> na - @Constantijn en Kunera</a:t>
            </a:r>
          </a:p>
          <a:p>
            <a:pPr lvl="1"/>
            <a:r>
              <a:rPr lang="nl-NL" dirty="0" smtClean="0"/>
              <a:t>Rondsturen van procesbeschrijvingen aan Paul Jansen - @allen</a:t>
            </a:r>
          </a:p>
          <a:p>
            <a:pPr lvl="1"/>
            <a:r>
              <a:rPr lang="nl-NL" dirty="0" smtClean="0"/>
              <a:t>Afstemmen/h</a:t>
            </a:r>
            <a:r>
              <a:rPr lang="nl-NL" dirty="0" smtClean="0"/>
              <a:t>erijken proces in afstemming met andere gemeenten - * actiepunt</a:t>
            </a:r>
          </a:p>
          <a:p>
            <a:pPr lvl="1"/>
            <a:r>
              <a:rPr lang="nl-NL" dirty="0" smtClean="0"/>
              <a:t>Beschrijvingen maken in BPMN = uitgangspunt</a:t>
            </a:r>
            <a:endParaRPr lang="nl-NL" dirty="0"/>
          </a:p>
          <a:p>
            <a:pPr lvl="1"/>
            <a:r>
              <a:rPr lang="nl-NL" dirty="0" smtClean="0"/>
              <a:t>Indien beschikbaar </a:t>
            </a:r>
            <a:r>
              <a:rPr lang="nl-NL" dirty="0" err="1" smtClean="0"/>
              <a:t>C</a:t>
            </a:r>
            <a:r>
              <a:rPr lang="nl-NL" dirty="0" err="1" smtClean="0"/>
              <a:t>amunda</a:t>
            </a:r>
            <a:r>
              <a:rPr lang="nl-NL" dirty="0" smtClean="0"/>
              <a:t> projectbestanden delen - * vraagstuk</a:t>
            </a:r>
          </a:p>
          <a:p>
            <a:pPr lvl="1"/>
            <a:r>
              <a:rPr lang="nl-NL" dirty="0" smtClean="0"/>
              <a:t>Aansluiten op p</a:t>
            </a:r>
            <a:r>
              <a:rPr lang="nl-NL" dirty="0" smtClean="0"/>
              <a:t>roces-engine (Haarlem of eigen) = * vraagstuk</a:t>
            </a:r>
            <a:endParaRPr lang="nl-NL" dirty="0"/>
          </a:p>
          <a:p>
            <a:r>
              <a:rPr lang="nl-NL" sz="2400" dirty="0"/>
              <a:t>Standaard ZGW </a:t>
            </a:r>
            <a:r>
              <a:rPr lang="nl-NL" sz="2400" dirty="0" smtClean="0"/>
              <a:t>2.0 voor ontwikkeltraject = * vraagstuk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933456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Afspraken - 2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nl-NL" sz="2400" dirty="0" smtClean="0"/>
              <a:t>BRP-bevraging </a:t>
            </a:r>
            <a:r>
              <a:rPr lang="nl-NL" sz="2400" dirty="0"/>
              <a:t>via NLX (Haal Centraal</a:t>
            </a:r>
            <a:r>
              <a:rPr lang="nl-NL" sz="2400" dirty="0" smtClean="0"/>
              <a:t>); API-specificaties = * vraagstuk</a:t>
            </a:r>
            <a:endParaRPr lang="nl-NL" sz="2400" dirty="0"/>
          </a:p>
          <a:p>
            <a:r>
              <a:rPr lang="nl-NL" sz="2400" dirty="0" smtClean="0"/>
              <a:t>Registratie BS en verwerking BRP = * vraagstuk met leveranciers</a:t>
            </a:r>
          </a:p>
          <a:p>
            <a:r>
              <a:rPr lang="nl-NL" sz="2400" dirty="0" smtClean="0"/>
              <a:t>Componenten </a:t>
            </a:r>
            <a:r>
              <a:rPr lang="nl-NL" sz="2400" dirty="0"/>
              <a:t>testen voor andere </a:t>
            </a:r>
            <a:r>
              <a:rPr lang="nl-NL" sz="2400" dirty="0" smtClean="0"/>
              <a:t>processen (vb. PDC-, locaties-, Agenda-component) = * actiepunt</a:t>
            </a:r>
            <a:endParaRPr lang="nl-NL" sz="2400" dirty="0"/>
          </a:p>
          <a:p>
            <a:r>
              <a:rPr lang="nl-NL" sz="2400" dirty="0" smtClean="0"/>
              <a:t>Centrale rol VNG overzicht </a:t>
            </a:r>
            <a:r>
              <a:rPr lang="nl-NL" sz="2400" dirty="0" err="1" smtClean="0"/>
              <a:t>API’s</a:t>
            </a:r>
            <a:r>
              <a:rPr lang="nl-NL" sz="2400" dirty="0" smtClean="0"/>
              <a:t> / componenten / services - @Timen en Paul:</a:t>
            </a:r>
          </a:p>
          <a:p>
            <a:pPr lvl="1"/>
            <a:r>
              <a:rPr lang="nl-NL" dirty="0" smtClean="0"/>
              <a:t>Gezamenlijke </a:t>
            </a:r>
            <a:r>
              <a:rPr lang="nl-NL" dirty="0"/>
              <a:t>site </a:t>
            </a:r>
            <a:r>
              <a:rPr lang="nl-NL" dirty="0" smtClean="0"/>
              <a:t>VNG  = developer.overheid.nl</a:t>
            </a:r>
          </a:p>
          <a:p>
            <a:pPr lvl="1"/>
            <a:r>
              <a:rPr lang="nl-NL" dirty="0" smtClean="0"/>
              <a:t>API-store = in ontwikkeling</a:t>
            </a:r>
            <a:endParaRPr lang="nl-NL" dirty="0"/>
          </a:p>
          <a:p>
            <a:r>
              <a:rPr lang="nl-NL" sz="2400" dirty="0" smtClean="0"/>
              <a:t>Specificaties </a:t>
            </a:r>
            <a:r>
              <a:rPr lang="nl-NL" sz="2400" dirty="0"/>
              <a:t>richting leveranciers / collectieve </a:t>
            </a:r>
            <a:r>
              <a:rPr lang="nl-NL" sz="2400" dirty="0" smtClean="0"/>
              <a:t>vraag gezamenlijke strategie en inhoud bepalen = @actiepunt</a:t>
            </a:r>
            <a:endParaRPr lang="nl-NL" sz="2400" dirty="0"/>
          </a:p>
          <a:p>
            <a:r>
              <a:rPr lang="nl-NL" sz="2400" dirty="0"/>
              <a:t>Visie op </a:t>
            </a:r>
            <a:r>
              <a:rPr lang="nl-NL" sz="2400" dirty="0" smtClean="0"/>
              <a:t>gemeenschappelijke taal m.b.t. </a:t>
            </a:r>
            <a:r>
              <a:rPr lang="nl-NL" sz="2400" dirty="0" err="1" smtClean="0"/>
              <a:t>API’s</a:t>
            </a:r>
            <a:r>
              <a:rPr lang="nl-NL" sz="2400" dirty="0" smtClean="0"/>
              <a:t>, services, componenten = @actiepunt, VNG coördinerende rol?</a:t>
            </a:r>
            <a:endParaRPr lang="nl-NL" sz="2400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15331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>
            <a:spLocks noGrp="1"/>
          </p:cNvSpPr>
          <p:nvPr>
            <p:ph type="title"/>
          </p:nvPr>
        </p:nvSpPr>
        <p:spPr>
          <a:xfrm>
            <a:off x="311700" y="423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 smtClean="0"/>
              <a:t>Kennismaken</a:t>
            </a:r>
            <a:endParaRPr dirty="0"/>
          </a:p>
        </p:txBody>
      </p:sp>
      <p:sp>
        <p:nvSpPr>
          <p:cNvPr id="17" name="Google Shape;158;p30">
            <a:extLst>
              <a:ext uri="{FF2B5EF4-FFF2-40B4-BE49-F238E27FC236}">
                <a16:creationId xmlns:a16="http://schemas.microsoft.com/office/drawing/2014/main" xmlns="" id="{B7FA8953-C8E5-410E-9C20-09E5103F0A25}"/>
              </a:ext>
            </a:extLst>
          </p:cNvPr>
          <p:cNvSpPr txBox="1"/>
          <p:nvPr/>
        </p:nvSpPr>
        <p:spPr>
          <a:xfrm>
            <a:off x="311700" y="1148100"/>
            <a:ext cx="4183676" cy="24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nl-NL" dirty="0"/>
          </a:p>
          <a:p>
            <a:pPr lvl="0"/>
            <a:endParaRPr lang="nl-NL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" name="Picture 2" descr="Afbeeldingsresultaat voor gemeente eindhoven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850" y="2130432"/>
            <a:ext cx="1794915" cy="179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:\Mijn Documenten\logoGU\logo\GU_logo_rood_rg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898" y="2857284"/>
            <a:ext cx="1391640" cy="83090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Afbeeldingsresultaat voor embleem groningen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71" y="1607351"/>
            <a:ext cx="978958" cy="66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Afbeelding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506" y="3145275"/>
            <a:ext cx="1459297" cy="616775"/>
          </a:xfrm>
          <a:prstGeom prst="rect">
            <a:avLst/>
          </a:prstGeom>
        </p:spPr>
      </p:pic>
      <p:pic>
        <p:nvPicPr>
          <p:cNvPr id="22" name="Afbeelding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374" y="2620127"/>
            <a:ext cx="1734494" cy="1305221"/>
          </a:xfrm>
          <a:prstGeom prst="rect">
            <a:avLst/>
          </a:prstGeom>
        </p:spPr>
      </p:pic>
      <p:pic>
        <p:nvPicPr>
          <p:cNvPr id="23" name="Afbeelding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155" y="985651"/>
            <a:ext cx="1637570" cy="1509729"/>
          </a:xfrm>
          <a:prstGeom prst="rect">
            <a:avLst/>
          </a:prstGeom>
        </p:spPr>
      </p:pic>
      <p:pic>
        <p:nvPicPr>
          <p:cNvPr id="24" name="Afbeelding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00" y="1483634"/>
            <a:ext cx="2238636" cy="1142045"/>
          </a:xfrm>
          <a:prstGeom prst="rect">
            <a:avLst/>
          </a:prstGeom>
        </p:spPr>
      </p:pic>
      <p:pic>
        <p:nvPicPr>
          <p:cNvPr id="25" name="Afbeelding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506" y="1311735"/>
            <a:ext cx="1802404" cy="12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 smtClean="0"/>
              <a:t>Doel</a:t>
            </a:r>
            <a:endParaRPr dirty="0"/>
          </a:p>
        </p:txBody>
      </p:sp>
      <p:sp>
        <p:nvSpPr>
          <p:cNvPr id="130" name="Google Shape;130;p29"/>
          <p:cNvSpPr/>
          <p:nvPr/>
        </p:nvSpPr>
        <p:spPr>
          <a:xfrm flipH="1">
            <a:off x="0" y="4325200"/>
            <a:ext cx="9144000" cy="818400"/>
          </a:xfrm>
          <a:prstGeom prst="snip1Rect">
            <a:avLst>
              <a:gd name="adj" fmla="val 50000"/>
            </a:avLst>
          </a:prstGeom>
          <a:solidFill>
            <a:srgbClr val="54D8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9"/>
          <p:cNvSpPr/>
          <p:nvPr/>
        </p:nvSpPr>
        <p:spPr>
          <a:xfrm>
            <a:off x="808400" y="3949100"/>
            <a:ext cx="818400" cy="818400"/>
          </a:xfrm>
          <a:prstGeom prst="octagon">
            <a:avLst>
              <a:gd name="adj" fmla="val 29289"/>
            </a:avLst>
          </a:prstGeom>
          <a:solidFill>
            <a:schemeClr val="lt1"/>
          </a:solidFill>
          <a:ln w="28575" cap="flat" cmpd="sng">
            <a:solidFill>
              <a:srgbClr val="4376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9"/>
          <p:cNvSpPr/>
          <p:nvPr/>
        </p:nvSpPr>
        <p:spPr>
          <a:xfrm>
            <a:off x="1971300" y="3949100"/>
            <a:ext cx="818400" cy="818400"/>
          </a:xfrm>
          <a:prstGeom prst="octagon">
            <a:avLst>
              <a:gd name="adj" fmla="val 29289"/>
            </a:avLst>
          </a:prstGeom>
          <a:solidFill>
            <a:schemeClr val="lt1"/>
          </a:solidFill>
          <a:ln w="28575" cap="flat" cmpd="sng">
            <a:solidFill>
              <a:srgbClr val="4376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>
                <a:solidFill>
                  <a:srgbClr val="4376FC"/>
                </a:solidFill>
                <a:latin typeface="Aldrich"/>
                <a:ea typeface="Aldrich"/>
                <a:cs typeface="Aldrich"/>
                <a:sym typeface="Aldrich"/>
              </a:rPr>
              <a:t>1</a:t>
            </a:r>
            <a:endParaRPr sz="3600">
              <a:solidFill>
                <a:srgbClr val="4376FC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33" name="Google Shape;133;p29"/>
          <p:cNvSpPr/>
          <p:nvPr/>
        </p:nvSpPr>
        <p:spPr>
          <a:xfrm>
            <a:off x="3134200" y="3949100"/>
            <a:ext cx="818400" cy="818400"/>
          </a:xfrm>
          <a:prstGeom prst="octagon">
            <a:avLst>
              <a:gd name="adj" fmla="val 29289"/>
            </a:avLst>
          </a:prstGeom>
          <a:solidFill>
            <a:schemeClr val="lt1"/>
          </a:solidFill>
          <a:ln w="28575" cap="flat" cmpd="sng">
            <a:solidFill>
              <a:srgbClr val="4376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>
                <a:solidFill>
                  <a:srgbClr val="4376FC"/>
                </a:solidFill>
                <a:latin typeface="Aldrich"/>
                <a:ea typeface="Aldrich"/>
                <a:cs typeface="Aldrich"/>
                <a:sym typeface="Aldrich"/>
              </a:rPr>
              <a:t>2</a:t>
            </a:r>
            <a:endParaRPr sz="3600">
              <a:solidFill>
                <a:srgbClr val="4376FC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34" name="Google Shape;134;p29"/>
          <p:cNvSpPr/>
          <p:nvPr/>
        </p:nvSpPr>
        <p:spPr>
          <a:xfrm>
            <a:off x="4297100" y="3949100"/>
            <a:ext cx="818400" cy="818400"/>
          </a:xfrm>
          <a:prstGeom prst="octagon">
            <a:avLst>
              <a:gd name="adj" fmla="val 29289"/>
            </a:avLst>
          </a:prstGeom>
          <a:solidFill>
            <a:schemeClr val="lt1"/>
          </a:solidFill>
          <a:ln w="28575" cap="flat" cmpd="sng">
            <a:solidFill>
              <a:srgbClr val="4376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>
                <a:solidFill>
                  <a:srgbClr val="4376FC"/>
                </a:solidFill>
                <a:latin typeface="Aldrich"/>
                <a:ea typeface="Aldrich"/>
                <a:cs typeface="Aldrich"/>
                <a:sym typeface="Aldrich"/>
              </a:rPr>
              <a:t>3</a:t>
            </a:r>
            <a:endParaRPr sz="3600">
              <a:solidFill>
                <a:srgbClr val="4376FC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35" name="Google Shape;135;p29"/>
          <p:cNvSpPr/>
          <p:nvPr/>
        </p:nvSpPr>
        <p:spPr>
          <a:xfrm>
            <a:off x="6389250" y="3949100"/>
            <a:ext cx="818400" cy="818400"/>
          </a:xfrm>
          <a:prstGeom prst="octagon">
            <a:avLst>
              <a:gd name="adj" fmla="val 29289"/>
            </a:avLst>
          </a:prstGeom>
          <a:solidFill>
            <a:schemeClr val="lt1"/>
          </a:solidFill>
          <a:ln w="28575" cap="flat" cmpd="sng">
            <a:solidFill>
              <a:srgbClr val="4376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382546" y="3846587"/>
            <a:ext cx="1535151" cy="102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025" y="4071950"/>
            <a:ext cx="60714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2425" y="4077888"/>
            <a:ext cx="480750" cy="4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9"/>
          <p:cNvSpPr txBox="1"/>
          <p:nvPr/>
        </p:nvSpPr>
        <p:spPr>
          <a:xfrm>
            <a:off x="452949" y="1276325"/>
            <a:ext cx="7931030" cy="24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800" dirty="0" smtClean="0"/>
              <a:t>Inzicht </a:t>
            </a:r>
            <a:r>
              <a:rPr lang="nl-NL" sz="1800" dirty="0"/>
              <a:t>te krijgen in de ontwikkelde en nog te ontwikkelen onderdelen m.b.t. huwelijksplanner vanuit verschillende gemeenten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800" dirty="0" smtClean="0"/>
              <a:t>Overzicht </a:t>
            </a:r>
            <a:r>
              <a:rPr lang="nl-NL" sz="1800" dirty="0"/>
              <a:t>van vraagstukken die spelen in de gemeenten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800" dirty="0" smtClean="0"/>
              <a:t>Afspraken </a:t>
            </a:r>
            <a:r>
              <a:rPr lang="nl-NL" sz="1800" dirty="0"/>
              <a:t>te maken over het verder deelbaar maken, testen en hergebruiken van ontwikkelde onderdelen en nog te ontwikkelen onderdelen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76FC"/>
              </a:buClr>
              <a:buSzPts val="1400"/>
              <a:buFont typeface="Arial"/>
              <a:buChar char="■"/>
            </a:pPr>
            <a:endParaRPr dirty="0"/>
          </a:p>
        </p:txBody>
      </p:sp>
      <p:sp>
        <p:nvSpPr>
          <p:cNvPr id="141" name="Google Shape;141;p29"/>
          <p:cNvSpPr/>
          <p:nvPr/>
        </p:nvSpPr>
        <p:spPr>
          <a:xfrm>
            <a:off x="5343175" y="3949100"/>
            <a:ext cx="818400" cy="818400"/>
          </a:xfrm>
          <a:prstGeom prst="octagon">
            <a:avLst>
              <a:gd name="adj" fmla="val 29289"/>
            </a:avLst>
          </a:prstGeom>
          <a:solidFill>
            <a:schemeClr val="lt1"/>
          </a:solidFill>
          <a:ln w="28575" cap="flat" cmpd="sng">
            <a:solidFill>
              <a:srgbClr val="4376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>
                <a:solidFill>
                  <a:srgbClr val="4376FC"/>
                </a:solidFill>
                <a:latin typeface="Aldrich"/>
                <a:ea typeface="Aldrich"/>
                <a:cs typeface="Aldrich"/>
                <a:sym typeface="Aldrich"/>
              </a:rPr>
              <a:t>4</a:t>
            </a:r>
            <a:endParaRPr sz="3600">
              <a:solidFill>
                <a:srgbClr val="4376FC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</p:spTree>
    <p:extLst>
      <p:ext uri="{BB962C8B-B14F-4D97-AF65-F5344CB8AC3E}">
        <p14:creationId xmlns:p14="http://schemas.microsoft.com/office/powerpoint/2010/main" val="104983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Stand van zaken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Bijeenkomst businesskant en stakeholdersoverleg</a:t>
            </a:r>
          </a:p>
          <a:p>
            <a:r>
              <a:rPr lang="nl-NL" dirty="0"/>
              <a:t>BZK innovatiebudget aanvraag</a:t>
            </a:r>
          </a:p>
          <a:p>
            <a:r>
              <a:rPr lang="nl-NL" dirty="0" smtClean="0"/>
              <a:t>Utrecht en Convenant </a:t>
            </a:r>
            <a:r>
              <a:rPr lang="nl-NL" dirty="0"/>
              <a:t>G</a:t>
            </a:r>
            <a:r>
              <a:rPr lang="nl-NL" dirty="0" smtClean="0"/>
              <a:t>emeenten</a:t>
            </a:r>
          </a:p>
          <a:p>
            <a:r>
              <a:rPr lang="nl-NL" dirty="0" smtClean="0"/>
              <a:t>Aandachtspunten:</a:t>
            </a:r>
          </a:p>
          <a:p>
            <a:pPr lvl="1"/>
            <a:r>
              <a:rPr lang="nl-NL" dirty="0" smtClean="0"/>
              <a:t>Inzicht/overzicht services (taal!)</a:t>
            </a:r>
          </a:p>
          <a:p>
            <a:pPr lvl="1"/>
            <a:r>
              <a:rPr lang="nl-NL" dirty="0" smtClean="0"/>
              <a:t>5-lagenmodel CG en uitgangpunten</a:t>
            </a:r>
          </a:p>
          <a:p>
            <a:pPr lvl="1"/>
            <a:r>
              <a:rPr lang="nl-NL" dirty="0" smtClean="0"/>
              <a:t>Proces-engine en beschrijven in BPMN</a:t>
            </a:r>
          </a:p>
          <a:p>
            <a:pPr lvl="1"/>
            <a:r>
              <a:rPr lang="nl-NL" dirty="0" smtClean="0"/>
              <a:t>Toetsen en testen van componenten</a:t>
            </a:r>
          </a:p>
          <a:p>
            <a:pPr lvl="1"/>
            <a:r>
              <a:rPr lang="nl-NL" dirty="0" smtClean="0"/>
              <a:t>Gezamenlijke strategie en focus</a:t>
            </a:r>
          </a:p>
          <a:p>
            <a:endParaRPr lang="nl-NL" dirty="0" smtClean="0"/>
          </a:p>
          <a:p>
            <a:pPr marL="0" indent="0">
              <a:buNone/>
            </a:pPr>
            <a:endParaRPr lang="nl-NL" dirty="0" smtClean="0"/>
          </a:p>
          <a:p>
            <a:endParaRPr lang="nl-NL" dirty="0"/>
          </a:p>
        </p:txBody>
      </p:sp>
      <p:pic>
        <p:nvPicPr>
          <p:cNvPr id="4" name="Google Shape;13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382546" y="3846587"/>
            <a:ext cx="1535151" cy="10234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713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65" y="1027197"/>
            <a:ext cx="8191502" cy="3123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object 20"/>
          <p:cNvSpPr/>
          <p:nvPr/>
        </p:nvSpPr>
        <p:spPr>
          <a:xfrm>
            <a:off x="5676820" y="3579632"/>
            <a:ext cx="2857372" cy="1143065"/>
          </a:xfrm>
          <a:custGeom>
            <a:avLst/>
            <a:gdLst/>
            <a:ahLst/>
            <a:cxnLst/>
            <a:rect l="l" t="t" r="r" b="b"/>
            <a:pathLst>
              <a:path w="6282690" h="2513329">
                <a:moveTo>
                  <a:pt x="0" y="0"/>
                </a:moveTo>
                <a:lnTo>
                  <a:pt x="0" y="2513012"/>
                </a:lnTo>
                <a:lnTo>
                  <a:pt x="6282531" y="2198885"/>
                </a:lnTo>
                <a:lnTo>
                  <a:pt x="6282531" y="31412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800">
              <a:solidFill>
                <a:srgbClr val="CC0000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32908" y="3981887"/>
            <a:ext cx="214519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5"/>
            <a:r>
              <a:rPr lang="nl-NL" sz="2000" spc="5" dirty="0" smtClean="0">
                <a:solidFill>
                  <a:srgbClr val="FFFFFF"/>
                </a:solidFill>
                <a:latin typeface="+mj-lt"/>
                <a:cs typeface="Lucida Sans Unicode"/>
              </a:rPr>
              <a:t>UTRECHT</a:t>
            </a:r>
            <a:endParaRPr sz="1100" dirty="0">
              <a:latin typeface="Lucida Sans Unicode"/>
              <a:cs typeface="Lucida Sans Unicode"/>
            </a:endParaRPr>
          </a:p>
        </p:txBody>
      </p:sp>
      <p:pic>
        <p:nvPicPr>
          <p:cNvPr id="1030" name="Picture 6" descr="H:\Mijn Documenten\logoGU\logo\GU_logo_rood_rg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10" y="4224499"/>
            <a:ext cx="1391640" cy="83090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8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Uitgangspunten componenten / </a:t>
            </a:r>
            <a:r>
              <a:rPr lang="nl-NL" dirty="0" err="1" smtClean="0"/>
              <a:t>api’s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l-NL" dirty="0" smtClean="0"/>
              <a:t>Elke API heeft een eigen </a:t>
            </a:r>
            <a:r>
              <a:rPr lang="nl-NL" dirty="0" err="1" smtClean="0"/>
              <a:t>github</a:t>
            </a:r>
            <a:r>
              <a:rPr lang="nl-NL" dirty="0" smtClean="0"/>
              <a:t> </a:t>
            </a:r>
            <a:r>
              <a:rPr lang="nl-NL" dirty="0" err="1" smtClean="0"/>
              <a:t>repository</a:t>
            </a:r>
            <a:r>
              <a:rPr lang="nl-NL" dirty="0" smtClean="0"/>
              <a:t>, inclusief </a:t>
            </a:r>
            <a:r>
              <a:rPr lang="nl-NL" dirty="0" err="1" smtClean="0"/>
              <a:t>docker-compose</a:t>
            </a:r>
            <a:r>
              <a:rPr lang="nl-NL" dirty="0" smtClean="0"/>
              <a:t> -&gt; en staat op Utrecht </a:t>
            </a:r>
            <a:r>
              <a:rPr lang="nl-NL" dirty="0" err="1" smtClean="0"/>
              <a:t>github</a:t>
            </a:r>
            <a:endParaRPr lang="nl-NL" dirty="0" smtClean="0"/>
          </a:p>
          <a:p>
            <a:r>
              <a:rPr lang="nl-NL" dirty="0" smtClean="0"/>
              <a:t>Elke API heeft een eigen </a:t>
            </a:r>
            <a:r>
              <a:rPr lang="nl-NL" dirty="0" err="1" smtClean="0"/>
              <a:t>docker</a:t>
            </a:r>
            <a:r>
              <a:rPr lang="nl-NL" dirty="0" smtClean="0"/>
              <a:t> container -&gt; en staat op </a:t>
            </a:r>
            <a:r>
              <a:rPr lang="nl-NL" dirty="0" err="1" smtClean="0"/>
              <a:t>dockerhub</a:t>
            </a:r>
            <a:endParaRPr lang="nl-NL" dirty="0" smtClean="0"/>
          </a:p>
          <a:p>
            <a:r>
              <a:rPr lang="nl-NL" dirty="0" smtClean="0"/>
              <a:t>Elke API heeft een algemene beschrijving</a:t>
            </a:r>
          </a:p>
          <a:p>
            <a:r>
              <a:rPr lang="nl-NL" dirty="0" smtClean="0"/>
              <a:t>Elke API is voorzien van documentatie en zichtbaar via </a:t>
            </a:r>
            <a:r>
              <a:rPr lang="nl-NL" dirty="0" err="1" smtClean="0"/>
              <a:t>Redoc</a:t>
            </a:r>
            <a:endParaRPr lang="nl-NL" dirty="0" smtClean="0"/>
          </a:p>
          <a:p>
            <a:r>
              <a:rPr lang="nl-NL" dirty="0" smtClean="0"/>
              <a:t>Elke API voldoet aan OAS 3.0</a:t>
            </a:r>
          </a:p>
          <a:p>
            <a:r>
              <a:rPr lang="nl-NL" dirty="0"/>
              <a:t>Is opgenomen in het algemeen </a:t>
            </a:r>
            <a:r>
              <a:rPr lang="nl-NL" dirty="0" smtClean="0"/>
              <a:t>datamodel</a:t>
            </a:r>
          </a:p>
          <a:p>
            <a:r>
              <a:rPr lang="nl-NL" dirty="0" smtClean="0"/>
              <a:t>Is zichtbaar op de componenten pagina</a:t>
            </a:r>
          </a:p>
          <a:p>
            <a:r>
              <a:rPr lang="nl-NL" dirty="0" smtClean="0"/>
              <a:t>Elke API heeft een demo omgeving</a:t>
            </a:r>
          </a:p>
          <a:p>
            <a:r>
              <a:rPr lang="nl-NL" dirty="0" smtClean="0">
                <a:solidFill>
                  <a:srgbClr val="0070C0"/>
                </a:solidFill>
              </a:rPr>
              <a:t>(Elke API voldoet aan de landelijke API strategie) </a:t>
            </a:r>
            <a:endParaRPr lang="nl-N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90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Componenten – design uitgangspunten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We zetten de huwelijksplanner modulair op (</a:t>
            </a:r>
            <a:r>
              <a:rPr lang="nl-NL" dirty="0" err="1" smtClean="0"/>
              <a:t>Separation</a:t>
            </a:r>
            <a:r>
              <a:rPr lang="nl-NL" dirty="0" smtClean="0"/>
              <a:t> of concerns)</a:t>
            </a:r>
          </a:p>
          <a:p>
            <a:r>
              <a:rPr lang="nl-NL" dirty="0" smtClean="0"/>
              <a:t>Componenten zijn zo generiek mogelijk</a:t>
            </a:r>
          </a:p>
          <a:p>
            <a:r>
              <a:rPr lang="nl-NL" dirty="0" smtClean="0"/>
              <a:t>Herbruikbaar, ook buiten de context van een huwelijk</a:t>
            </a:r>
          </a:p>
          <a:p>
            <a:pPr lvl="1"/>
            <a:r>
              <a:rPr lang="nl-NL" dirty="0" smtClean="0"/>
              <a:t>Bijvoorbeeld producten/PDC </a:t>
            </a:r>
            <a:r>
              <a:rPr lang="nl-NL" dirty="0" err="1" smtClean="0"/>
              <a:t>api</a:t>
            </a:r>
            <a:endParaRPr lang="nl-NL" dirty="0" smtClean="0"/>
          </a:p>
          <a:p>
            <a:r>
              <a:rPr lang="nl-NL" dirty="0" smtClean="0"/>
              <a:t>Elk component kan binnen een </a:t>
            </a:r>
            <a:r>
              <a:rPr lang="nl-NL" dirty="0" err="1" smtClean="0"/>
              <a:t>docker</a:t>
            </a:r>
            <a:r>
              <a:rPr lang="nl-NL" dirty="0" smtClean="0"/>
              <a:t> </a:t>
            </a:r>
            <a:r>
              <a:rPr lang="nl-NL" smtClean="0"/>
              <a:t>container draaien</a:t>
            </a:r>
            <a:endParaRPr lang="nl-NL" dirty="0" smtClean="0"/>
          </a:p>
          <a:p>
            <a:pPr marL="0" indent="0">
              <a:buNone/>
            </a:pP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9445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Architectuurplaten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Tonen via de architectuurtool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34675805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Huisstijl GU 2017">
      <a:dk1>
        <a:srgbClr val="CC0000"/>
      </a:dk1>
      <a:lt1>
        <a:srgbClr val="FFFFFF"/>
      </a:lt1>
      <a:dk2>
        <a:srgbClr val="FFFFFF"/>
      </a:dk2>
      <a:lt2>
        <a:srgbClr val="FFFFFF"/>
      </a:lt2>
      <a:accent1>
        <a:srgbClr val="FFB70B"/>
      </a:accent1>
      <a:accent2>
        <a:srgbClr val="479759"/>
      </a:accent2>
      <a:accent3>
        <a:srgbClr val="9ACBF0"/>
      </a:accent3>
      <a:accent4>
        <a:srgbClr val="3669A5"/>
      </a:accent4>
      <a:accent5>
        <a:srgbClr val="BC3983"/>
      </a:accent5>
      <a:accent6>
        <a:srgbClr val="ADADAB"/>
      </a:accent6>
      <a:hlink>
        <a:srgbClr val="0563C1"/>
      </a:hlink>
      <a:folHlink>
        <a:srgbClr val="954F72"/>
      </a:folHlink>
    </a:clrScheme>
    <a:fontScheme name="Huisstijl gemeente Utrecht 2017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sten huisstijl gu 2017.potx" id="{C708761F-F6E9-4A6A-8120-C2E93604E29B}" vid="{0EE45F81-5519-48C7-BEF1-74ECA3C074F8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787</TotalTime>
  <Words>747</Words>
  <Application>Microsoft Office PowerPoint</Application>
  <PresentationFormat>Diavoorstelling (16:9)</PresentationFormat>
  <Paragraphs>149</Paragraphs>
  <Slides>21</Slides>
  <Notes>9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2" baseType="lpstr">
      <vt:lpstr>blank</vt:lpstr>
      <vt:lpstr>PowerPoint-presentatie</vt:lpstr>
      <vt:lpstr>Agenda</vt:lpstr>
      <vt:lpstr>Kennismaken</vt:lpstr>
      <vt:lpstr>Doel</vt:lpstr>
      <vt:lpstr>Stand van zaken</vt:lpstr>
      <vt:lpstr>PowerPoint-presentatie</vt:lpstr>
      <vt:lpstr>Uitgangspunten componenten / api’s</vt:lpstr>
      <vt:lpstr>Componenten – design uitgangspunten</vt:lpstr>
      <vt:lpstr>Architectuurplaten</vt:lpstr>
      <vt:lpstr>Handige links</vt:lpstr>
      <vt:lpstr>PowerPoint-presentatie</vt:lpstr>
      <vt:lpstr>Convenant Gemeenten “Trouwen”</vt:lpstr>
      <vt:lpstr>PowerPoint-presentatie</vt:lpstr>
      <vt:lpstr>Ontwikkellandschap</vt:lpstr>
      <vt:lpstr>Services</vt:lpstr>
      <vt:lpstr>NLX</vt:lpstr>
      <vt:lpstr>Demo omgeving</vt:lpstr>
      <vt:lpstr>Opgaven en vraagstukken</vt:lpstr>
      <vt:lpstr>Vervolgstappen</vt:lpstr>
      <vt:lpstr>Afspraken - 1</vt:lpstr>
      <vt:lpstr>Afspraken - 2</vt:lpstr>
    </vt:vector>
  </TitlesOfParts>
  <Company>Gemeente Utrecht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Masselink, Constantijn</dc:creator>
  <cp:lastModifiedBy>Belt, Kunera van den</cp:lastModifiedBy>
  <cp:revision>32</cp:revision>
  <cp:lastPrinted>2017-07-07T07:42:05Z</cp:lastPrinted>
  <dcterms:created xsi:type="dcterms:W3CDTF">2019-05-28T07:03:59Z</dcterms:created>
  <dcterms:modified xsi:type="dcterms:W3CDTF">2019-06-05T08:39:45Z</dcterms:modified>
</cp:coreProperties>
</file>